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12">
  <p:sldMasterIdLst>
    <p:sldMasterId id="2147483832" r:id="rId1"/>
  </p:sldMasterIdLst>
  <p:notesMasterIdLst>
    <p:notesMasterId r:id="rId42"/>
  </p:notesMasterIdLst>
  <p:sldIdLst>
    <p:sldId id="256" r:id="rId2"/>
    <p:sldId id="266" r:id="rId3"/>
    <p:sldId id="286" r:id="rId4"/>
    <p:sldId id="285" r:id="rId5"/>
    <p:sldId id="287" r:id="rId6"/>
    <p:sldId id="288" r:id="rId7"/>
    <p:sldId id="315" r:id="rId8"/>
    <p:sldId id="312" r:id="rId9"/>
    <p:sldId id="289" r:id="rId10"/>
    <p:sldId id="310" r:id="rId11"/>
    <p:sldId id="291" r:id="rId12"/>
    <p:sldId id="290" r:id="rId13"/>
    <p:sldId id="292" r:id="rId14"/>
    <p:sldId id="293" r:id="rId15"/>
    <p:sldId id="294" r:id="rId16"/>
    <p:sldId id="320" r:id="rId17"/>
    <p:sldId id="295" r:id="rId18"/>
    <p:sldId id="313" r:id="rId19"/>
    <p:sldId id="314" r:id="rId20"/>
    <p:sldId id="319" r:id="rId21"/>
    <p:sldId id="297" r:id="rId22"/>
    <p:sldId id="296" r:id="rId23"/>
    <p:sldId id="316" r:id="rId24"/>
    <p:sldId id="298" r:id="rId25"/>
    <p:sldId id="299" r:id="rId26"/>
    <p:sldId id="317" r:id="rId27"/>
    <p:sldId id="300" r:id="rId28"/>
    <p:sldId id="301" r:id="rId29"/>
    <p:sldId id="318" r:id="rId30"/>
    <p:sldId id="302" r:id="rId31"/>
    <p:sldId id="303" r:id="rId32"/>
    <p:sldId id="311" r:id="rId33"/>
    <p:sldId id="304" r:id="rId34"/>
    <p:sldId id="305" r:id="rId35"/>
    <p:sldId id="321" r:id="rId36"/>
    <p:sldId id="306" r:id="rId37"/>
    <p:sldId id="307" r:id="rId38"/>
    <p:sldId id="308" r:id="rId39"/>
    <p:sldId id="309" r:id="rId40"/>
    <p:sldId id="269" r:id="rId41"/>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B4B000"/>
    <a:srgbClr val="A29E00"/>
    <a:srgbClr val="EBE600"/>
    <a:srgbClr val="008000"/>
    <a:srgbClr val="002060"/>
    <a:srgbClr val="FFFF99"/>
    <a:srgbClr val="FFFF21"/>
    <a:srgbClr val="FFFF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56" autoAdjust="0"/>
    <p:restoredTop sz="94660"/>
  </p:normalViewPr>
  <p:slideViewPr>
    <p:cSldViewPr snapToGrid="0">
      <p:cViewPr varScale="1">
        <p:scale>
          <a:sx n="64" d="100"/>
          <a:sy n="64" d="100"/>
        </p:scale>
        <p:origin x="78" y="3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950FA390-48E4-482E-A0BF-5822DCBF7E81}" type="datetimeFigureOut">
              <a:rPr lang="en-US"/>
              <a:pPr>
                <a:defRPr/>
              </a:pPr>
              <a:t>12/12/2018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7C24975B-33A3-4DA8-8EEA-09EC74F6CCFD}" type="slidenum">
              <a:rPr lang="en-US" altLang="en-US"/>
              <a:pPr/>
              <a:t>‹#›</a:t>
            </a:fld>
            <a:endParaRPr lang="en-US" altLang="en-US"/>
          </a:p>
        </p:txBody>
      </p:sp>
    </p:spTree>
    <p:extLst>
      <p:ext uri="{BB962C8B-B14F-4D97-AF65-F5344CB8AC3E}">
        <p14:creationId xmlns:p14="http://schemas.microsoft.com/office/powerpoint/2010/main" val="26359394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4581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6752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6281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ircle Pictu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934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92739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9" r:id="rId3"/>
    <p:sldLayoutId id="214748384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ctrTitle" idx="4294967295"/>
          </p:nvPr>
        </p:nvSpPr>
        <p:spPr>
          <a:xfrm>
            <a:off x="3342579" y="463002"/>
            <a:ext cx="6513601" cy="553792"/>
          </a:xfrm>
          <a:prstGeom prst="rect">
            <a:avLst/>
          </a:prstGeom>
        </p:spPr>
        <p:txBody>
          <a:bodyPr/>
          <a:lstStyle/>
          <a:p>
            <a:pPr eaLnBrk="1" hangingPunct="1"/>
            <a:r>
              <a:rPr lang="en-US" altLang="en-US" sz="3600" b="1" smtClean="0">
                <a:solidFill>
                  <a:srgbClr val="0033CC"/>
                </a:solidFill>
              </a:rPr>
              <a:t>BỘ GIÁO DỤC VÀ ĐÀO TẠO</a:t>
            </a:r>
            <a:endParaRPr lang="en-US" altLang="en-US" sz="3600" b="1" smtClean="0"/>
          </a:p>
        </p:txBody>
      </p:sp>
      <p:sp>
        <p:nvSpPr>
          <p:cNvPr id="3" name="Subtitle 2"/>
          <p:cNvSpPr>
            <a:spLocks noGrp="1"/>
          </p:cNvSpPr>
          <p:nvPr>
            <p:ph type="subTitle" idx="4294967295"/>
          </p:nvPr>
        </p:nvSpPr>
        <p:spPr>
          <a:xfrm>
            <a:off x="1403926" y="2235200"/>
            <a:ext cx="10483274" cy="3959538"/>
          </a:xfrm>
          <a:prstGeom prst="rect">
            <a:avLst/>
          </a:prstGeom>
          <a:ln>
            <a:miter lim="800000"/>
            <a:headEnd/>
            <a:tailEnd/>
          </a:ln>
        </p:spPr>
        <p:txBody>
          <a:bodyPr rtlCol="0">
            <a:normAutofit/>
          </a:bodyPr>
          <a:lstStyle/>
          <a:p>
            <a:pPr algn="ctr" eaLnBrk="1" fontAlgn="auto" hangingPunct="1">
              <a:lnSpc>
                <a:spcPct val="150000"/>
              </a:lnSpc>
              <a:spcBef>
                <a:spcPts val="0"/>
              </a:spcBef>
              <a:spcAft>
                <a:spcPts val="0"/>
              </a:spcAft>
              <a:buFont typeface="Wingdings 3" charset="2"/>
              <a:buNone/>
              <a:defRPr/>
            </a:pPr>
            <a:r>
              <a:rPr lang="en-US" sz="3600" b="1" dirty="0">
                <a:ln w="10541" cmpd="sng">
                  <a:solidFill>
                    <a:srgbClr val="C00000"/>
                  </a:solidFill>
                  <a:prstDash val="solid"/>
                </a:ln>
                <a:solidFill>
                  <a:srgbClr val="FF0000"/>
                </a:solidFill>
              </a:rPr>
              <a:t>HƯỚNG DẪN TRIỂN KHAI </a:t>
            </a:r>
          </a:p>
          <a:p>
            <a:pPr algn="ctr" eaLnBrk="1" fontAlgn="auto" hangingPunct="1">
              <a:lnSpc>
                <a:spcPct val="150000"/>
              </a:lnSpc>
              <a:spcBef>
                <a:spcPts val="0"/>
              </a:spcBef>
              <a:spcAft>
                <a:spcPts val="0"/>
              </a:spcAft>
              <a:buFont typeface="Wingdings 3" charset="2"/>
              <a:buNone/>
              <a:defRPr/>
            </a:pPr>
            <a:r>
              <a:rPr lang="en-US" sz="3600" b="1" dirty="0">
                <a:ln w="10541" cmpd="sng">
                  <a:solidFill>
                    <a:srgbClr val="C00000"/>
                  </a:solidFill>
                  <a:prstDash val="solid"/>
                </a:ln>
                <a:solidFill>
                  <a:srgbClr val="FF0000"/>
                </a:solidFill>
              </a:rPr>
              <a:t>THÔNG TƯ SỐ 20/2018/TT-BGDĐT</a:t>
            </a:r>
          </a:p>
          <a:p>
            <a:pPr algn="ctr" eaLnBrk="1" fontAlgn="auto" hangingPunct="1">
              <a:lnSpc>
                <a:spcPct val="150000"/>
              </a:lnSpc>
              <a:spcBef>
                <a:spcPts val="0"/>
              </a:spcBef>
              <a:spcAft>
                <a:spcPts val="0"/>
              </a:spcAft>
              <a:buFont typeface="Wingdings 3" charset="2"/>
              <a:buNone/>
              <a:defRPr/>
            </a:pPr>
            <a:r>
              <a:rPr lang="en-US" sz="3600" b="1" dirty="0">
                <a:ln w="10541" cmpd="sng">
                  <a:solidFill>
                    <a:srgbClr val="C00000"/>
                  </a:solidFill>
                  <a:prstDash val="solid"/>
                </a:ln>
                <a:solidFill>
                  <a:srgbClr val="FF0000"/>
                </a:solidFill>
              </a:rPr>
              <a:t>BAN HÀNH  QUY </a:t>
            </a:r>
            <a:r>
              <a:rPr lang="en-US" sz="3600" b="1" dirty="0" smtClean="0">
                <a:ln w="10541" cmpd="sng">
                  <a:solidFill>
                    <a:srgbClr val="C00000"/>
                  </a:solidFill>
                  <a:prstDash val="solid"/>
                </a:ln>
                <a:solidFill>
                  <a:srgbClr val="FF0000"/>
                </a:solidFill>
              </a:rPr>
              <a:t>ĐỊNH </a:t>
            </a:r>
            <a:r>
              <a:rPr lang="en-US" sz="3600" b="1" dirty="0">
                <a:ln w="10541" cmpd="sng">
                  <a:solidFill>
                    <a:srgbClr val="C00000"/>
                  </a:solidFill>
                  <a:prstDash val="solid"/>
                </a:ln>
                <a:solidFill>
                  <a:srgbClr val="FF0000"/>
                </a:solidFill>
              </a:rPr>
              <a:t>CHUẨN NGHỀ NGHIỆP </a:t>
            </a:r>
          </a:p>
          <a:p>
            <a:pPr algn="ctr" eaLnBrk="1" fontAlgn="auto" hangingPunct="1">
              <a:lnSpc>
                <a:spcPct val="150000"/>
              </a:lnSpc>
              <a:spcBef>
                <a:spcPts val="0"/>
              </a:spcBef>
              <a:spcAft>
                <a:spcPts val="0"/>
              </a:spcAft>
              <a:buFont typeface="Wingdings 3" charset="2"/>
              <a:buNone/>
              <a:defRPr/>
            </a:pPr>
            <a:r>
              <a:rPr lang="en-US" sz="3600" b="1" dirty="0">
                <a:ln w="10541" cmpd="sng">
                  <a:solidFill>
                    <a:srgbClr val="C00000"/>
                  </a:solidFill>
                  <a:prstDash val="solid"/>
                </a:ln>
                <a:solidFill>
                  <a:srgbClr val="FF0000"/>
                </a:solidFill>
              </a:rPr>
              <a:t>GIÁO VIÊN </a:t>
            </a:r>
            <a:r>
              <a:rPr lang="en-US" sz="3600" b="1" dirty="0" smtClean="0">
                <a:ln w="10541" cmpd="sng">
                  <a:solidFill>
                    <a:srgbClr val="C00000"/>
                  </a:solidFill>
                  <a:prstDash val="solid"/>
                </a:ln>
                <a:solidFill>
                  <a:srgbClr val="FF0000"/>
                </a:solidFill>
              </a:rPr>
              <a:t>CƠ </a:t>
            </a:r>
            <a:r>
              <a:rPr lang="en-US" sz="3600" b="1" dirty="0">
                <a:ln w="10541" cmpd="sng">
                  <a:solidFill>
                    <a:srgbClr val="C00000"/>
                  </a:solidFill>
                  <a:prstDash val="solid"/>
                </a:ln>
                <a:solidFill>
                  <a:srgbClr val="FF0000"/>
                </a:solidFill>
              </a:rPr>
              <a:t>SỞ GIÁO DỤC </a:t>
            </a:r>
            <a:r>
              <a:rPr lang="en-US" sz="3600" b="1">
                <a:ln w="10541" cmpd="sng">
                  <a:solidFill>
                    <a:srgbClr val="C00000"/>
                  </a:solidFill>
                  <a:prstDash val="solid"/>
                </a:ln>
                <a:solidFill>
                  <a:srgbClr val="FF0000"/>
                </a:solidFill>
              </a:rPr>
              <a:t>PHỔ </a:t>
            </a:r>
            <a:r>
              <a:rPr lang="en-US" sz="3600" b="1" smtClean="0">
                <a:ln w="10541" cmpd="sng">
                  <a:solidFill>
                    <a:srgbClr val="C00000"/>
                  </a:solidFill>
                  <a:prstDash val="solid"/>
                </a:ln>
                <a:solidFill>
                  <a:srgbClr val="FF0000"/>
                </a:solidFill>
              </a:rPr>
              <a:t>THÔNG</a:t>
            </a:r>
            <a:endParaRPr lang="en-US" sz="3600" b="1" dirty="0">
              <a:ln w="10541" cmpd="sng">
                <a:solidFill>
                  <a:srgbClr val="C00000"/>
                </a:solidFill>
                <a:prstDash val="solid"/>
              </a:ln>
              <a:solidFill>
                <a:srgbClr val="FF0000"/>
              </a:solidFill>
            </a:endParaRPr>
          </a:p>
        </p:txBody>
      </p:sp>
      <p:pic>
        <p:nvPicPr>
          <p:cNvPr id="19460" name="Picture 2" descr="Káº¿t quáº£ hÃ¬nh áº£nh cho máº«u quá»c hu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231" y="201612"/>
            <a:ext cx="1976438" cy="203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271" y="0"/>
            <a:ext cx="10887457" cy="6858000"/>
          </a:xfrm>
          <a:prstGeom prst="rect">
            <a:avLst/>
          </a:prstGeom>
        </p:spPr>
      </p:pic>
    </p:spTree>
    <p:extLst>
      <p:ext uri="{BB962C8B-B14F-4D97-AF65-F5344CB8AC3E}">
        <p14:creationId xmlns:p14="http://schemas.microsoft.com/office/powerpoint/2010/main" val="29874693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722288" y="1505979"/>
            <a:ext cx="1093309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hangingPunct="0"/>
            <a:r>
              <a:rPr lang="en-US" sz="3200" b="1" i="1" smtClean="0">
                <a:solidFill>
                  <a:srgbClr val="0000CC"/>
                </a:solidFill>
                <a:latin typeface="+mj-lt"/>
              </a:rPr>
              <a:t>	</a:t>
            </a:r>
            <a:r>
              <a:rPr lang="pl-PL" sz="3200" b="1" i="1" smtClean="0">
                <a:solidFill>
                  <a:srgbClr val="0000CC"/>
                </a:solidFill>
                <a:latin typeface="+mj-lt"/>
              </a:rPr>
              <a:t>Nắm </a:t>
            </a:r>
            <a:r>
              <a:rPr lang="pl-PL" sz="3200" b="1" i="1">
                <a:solidFill>
                  <a:srgbClr val="0000CC"/>
                </a:solidFill>
                <a:latin typeface="+mj-lt"/>
              </a:rPr>
              <a:t>vững chuyên môn và thành thạo nghiệp vụ; thường xuyên </a:t>
            </a:r>
            <a:r>
              <a:rPr lang="pl-PL" sz="3200" b="1" i="1" smtClean="0">
                <a:solidFill>
                  <a:srgbClr val="0000CC"/>
                </a:solidFill>
                <a:latin typeface="+mj-lt"/>
              </a:rPr>
              <a:t>cập </a:t>
            </a:r>
            <a:r>
              <a:rPr lang="pl-PL" sz="3200" b="1" i="1">
                <a:solidFill>
                  <a:srgbClr val="0000CC"/>
                </a:solidFill>
                <a:latin typeface="+mj-lt"/>
              </a:rPr>
              <a:t>nhật, nâng cao năng lực chuyên môn và nghiệp vụ đáp ứng yêu cầu đổi mới giáo dục</a:t>
            </a:r>
            <a:r>
              <a:rPr kumimoji="0" lang="nb-NO" altLang="en-US" sz="3200" b="1" i="1" u="none" strike="noStrike" cap="none" normalizeH="0" baseline="0" smtClean="0">
                <a:ln>
                  <a:noFill/>
                </a:ln>
                <a:solidFill>
                  <a:srgbClr val="0000CC"/>
                </a:solidFill>
                <a:effectLst/>
                <a:latin typeface="+mj-lt"/>
                <a:ea typeface="Calibri" panose="020F0502020204030204" pitchFamily="34" charset="0"/>
              </a:rPr>
              <a:t>.</a:t>
            </a:r>
            <a:r>
              <a:rPr kumimoji="0" lang="en-GB" altLang="en-US" sz="3200" b="1" i="1" u="none" strike="noStrike" cap="none" normalizeH="0" baseline="0" smtClean="0">
                <a:ln>
                  <a:noFill/>
                </a:ln>
                <a:solidFill>
                  <a:srgbClr val="0000CC"/>
                </a:solidFill>
                <a:effectLst/>
                <a:latin typeface="+mj-lt"/>
              </a:rPr>
              <a:t> </a:t>
            </a:r>
          </a:p>
        </p:txBody>
      </p:sp>
      <p:sp>
        <p:nvSpPr>
          <p:cNvPr id="6" name="Rectangle 5"/>
          <p:cNvSpPr/>
          <p:nvPr/>
        </p:nvSpPr>
        <p:spPr>
          <a:xfrm>
            <a:off x="1607804" y="480359"/>
            <a:ext cx="9162060" cy="658642"/>
          </a:xfrm>
          <a:prstGeom prst="rect">
            <a:avLst/>
          </a:prstGeom>
        </p:spPr>
        <p:txBody>
          <a:bodyPr wrap="none">
            <a:spAutoFit/>
          </a:bodyPr>
          <a:lstStyle/>
          <a:p>
            <a:pPr>
              <a:lnSpc>
                <a:spcPct val="115000"/>
              </a:lnSpc>
              <a:spcBef>
                <a:spcPts val="200"/>
              </a:spcBef>
              <a:spcAft>
                <a:spcPts val="200"/>
              </a:spcAft>
            </a:pPr>
            <a:r>
              <a:rPr lang="fr-FR" sz="3200" b="1" spc="-40" smtClean="0">
                <a:effectLst/>
              </a:rPr>
              <a:t>Tiêu chuẩn 2: </a:t>
            </a:r>
            <a:r>
              <a:rPr lang="nb-NO" sz="3200" b="1" spc="-40" smtClean="0">
                <a:solidFill>
                  <a:srgbClr val="FF0000"/>
                </a:solidFill>
                <a:effectLst/>
              </a:rPr>
              <a:t>Phát triển chuyên môn nghiệp vụ</a:t>
            </a:r>
            <a:endParaRPr lang="en-GB" sz="3200" b="1">
              <a:solidFill>
                <a:srgbClr val="FF0000"/>
              </a:solidFill>
              <a:effectLst/>
            </a:endParaRPr>
          </a:p>
        </p:txBody>
      </p:sp>
      <p:sp>
        <p:nvSpPr>
          <p:cNvPr id="4" name="Rectangle 3"/>
          <p:cNvSpPr/>
          <p:nvPr/>
        </p:nvSpPr>
        <p:spPr>
          <a:xfrm>
            <a:off x="19683" y="3201153"/>
            <a:ext cx="6359818" cy="552459"/>
          </a:xfrm>
          <a:prstGeom prst="rect">
            <a:avLst/>
          </a:prstGeom>
        </p:spPr>
        <p:txBody>
          <a:bodyPr wrap="none">
            <a:spAutoFit/>
          </a:bodyPr>
          <a:lstStyle/>
          <a:p>
            <a:pPr algn="just">
              <a:lnSpc>
                <a:spcPct val="115000"/>
              </a:lnSpc>
              <a:spcBef>
                <a:spcPts val="600"/>
              </a:spcBef>
              <a:spcAft>
                <a:spcPts val="600"/>
              </a:spcAft>
            </a:pPr>
            <a:r>
              <a:rPr lang="fr-FR" sz="2600" b="1" smtClean="0">
                <a:solidFill>
                  <a:srgbClr val="7030A0"/>
                </a:solidFill>
                <a:effectLst/>
                <a:latin typeface="+mj-lt"/>
              </a:rPr>
              <a:t>Tiêu chí 3. </a:t>
            </a:r>
            <a:r>
              <a:rPr lang="pl-PL" sz="2600" b="1">
                <a:solidFill>
                  <a:srgbClr val="FF0000"/>
                </a:solidFill>
                <a:latin typeface="+mj-lt"/>
              </a:rPr>
              <a:t>Phát triển chuyên môn bản </a:t>
            </a:r>
            <a:r>
              <a:rPr lang="pl-PL" sz="2600" b="1" smtClean="0">
                <a:solidFill>
                  <a:srgbClr val="FF0000"/>
                </a:solidFill>
                <a:latin typeface="+mj-lt"/>
              </a:rPr>
              <a:t>thâ</a:t>
            </a:r>
            <a:r>
              <a:rPr lang="en-US" sz="2600" b="1" smtClean="0">
                <a:solidFill>
                  <a:srgbClr val="FF0000"/>
                </a:solidFill>
                <a:latin typeface="+mj-lt"/>
              </a:rPr>
              <a:t>n</a:t>
            </a:r>
            <a:endParaRPr lang="en-GB" altLang="en-US" sz="2600" b="1" smtClean="0">
              <a:solidFill>
                <a:srgbClr val="FF0000"/>
              </a:solidFill>
              <a:latin typeface="+mj-lt"/>
            </a:endParaRPr>
          </a:p>
        </p:txBody>
      </p:sp>
      <p:sp>
        <p:nvSpPr>
          <p:cNvPr id="7" name="Rectangle 6"/>
          <p:cNvSpPr/>
          <p:nvPr/>
        </p:nvSpPr>
        <p:spPr>
          <a:xfrm>
            <a:off x="19683" y="3731854"/>
            <a:ext cx="11816001" cy="1012585"/>
          </a:xfrm>
          <a:prstGeom prst="rect">
            <a:avLst/>
          </a:prstGeom>
        </p:spPr>
        <p:txBody>
          <a:bodyPr wrap="square">
            <a:spAutoFit/>
          </a:bodyPr>
          <a:lstStyle/>
          <a:p>
            <a:pPr algn="just">
              <a:lnSpc>
                <a:spcPct val="115000"/>
              </a:lnSpc>
              <a:spcBef>
                <a:spcPts val="600"/>
              </a:spcBef>
              <a:spcAft>
                <a:spcPts val="600"/>
              </a:spcAft>
            </a:pPr>
            <a:r>
              <a:rPr lang="fr-FR" sz="2600" b="1" smtClean="0">
                <a:solidFill>
                  <a:srgbClr val="7030A0"/>
                </a:solidFill>
                <a:effectLst/>
                <a:latin typeface="+mj-lt"/>
              </a:rPr>
              <a:t>Tiêu chí 4. </a:t>
            </a:r>
            <a:r>
              <a:rPr lang="pl-PL" sz="2600" b="1">
                <a:solidFill>
                  <a:srgbClr val="FF0000"/>
                </a:solidFill>
                <a:latin typeface="+mj-lt"/>
              </a:rPr>
              <a:t>Xây dựng kế hoạch dạy học và giáo dục theo hướng phát triển phẩm chất, năng lực </a:t>
            </a:r>
            <a:r>
              <a:rPr lang="en-US" sz="2600" b="1" smtClean="0">
                <a:solidFill>
                  <a:srgbClr val="FF0000"/>
                </a:solidFill>
                <a:latin typeface="+mj-lt"/>
              </a:rPr>
              <a:t>HS</a:t>
            </a:r>
            <a:endParaRPr lang="en-GB" altLang="en-US" sz="2600" b="1" smtClean="0">
              <a:solidFill>
                <a:srgbClr val="FF0000"/>
              </a:solidFill>
              <a:latin typeface="+mj-lt"/>
            </a:endParaRPr>
          </a:p>
        </p:txBody>
      </p:sp>
      <p:sp>
        <p:nvSpPr>
          <p:cNvPr id="8" name="Rectangle 7"/>
          <p:cNvSpPr/>
          <p:nvPr/>
        </p:nvSpPr>
        <p:spPr>
          <a:xfrm>
            <a:off x="19683" y="4722681"/>
            <a:ext cx="11816001" cy="892552"/>
          </a:xfrm>
          <a:prstGeom prst="rect">
            <a:avLst/>
          </a:prstGeom>
        </p:spPr>
        <p:txBody>
          <a:bodyPr wrap="square">
            <a:spAutoFit/>
          </a:bodyPr>
          <a:lstStyle/>
          <a:p>
            <a:pPr algn="just">
              <a:spcBef>
                <a:spcPts val="0"/>
              </a:spcBef>
              <a:spcAft>
                <a:spcPts val="0"/>
              </a:spcAft>
            </a:pPr>
            <a:r>
              <a:rPr lang="fr-FR" sz="2600" b="1" smtClean="0">
                <a:solidFill>
                  <a:srgbClr val="7030A0"/>
                </a:solidFill>
                <a:effectLst/>
                <a:latin typeface="+mj-lt"/>
              </a:rPr>
              <a:t>Tiêu chí 5. </a:t>
            </a:r>
            <a:r>
              <a:rPr lang="pl-PL" sz="2600" b="1">
                <a:solidFill>
                  <a:srgbClr val="FF0000"/>
                </a:solidFill>
                <a:latin typeface="+mj-lt"/>
              </a:rPr>
              <a:t>Sử dụng phương pháp dạy học và giáo dục theo hướng phát triển phẩm chất, năng lực</a:t>
            </a:r>
            <a:endParaRPr lang="en-GB" altLang="en-US" sz="2600" b="1" smtClean="0">
              <a:solidFill>
                <a:srgbClr val="FF0000"/>
              </a:solidFill>
              <a:latin typeface="+mj-lt"/>
            </a:endParaRPr>
          </a:p>
        </p:txBody>
      </p:sp>
      <p:sp>
        <p:nvSpPr>
          <p:cNvPr id="9" name="Rectangle 8"/>
          <p:cNvSpPr/>
          <p:nvPr/>
        </p:nvSpPr>
        <p:spPr>
          <a:xfrm>
            <a:off x="19683" y="5593476"/>
            <a:ext cx="11771291" cy="492443"/>
          </a:xfrm>
          <a:prstGeom prst="rect">
            <a:avLst/>
          </a:prstGeom>
        </p:spPr>
        <p:txBody>
          <a:bodyPr wrap="square">
            <a:spAutoFit/>
          </a:bodyPr>
          <a:lstStyle/>
          <a:p>
            <a:pPr algn="just">
              <a:spcBef>
                <a:spcPts val="0"/>
              </a:spcBef>
              <a:spcAft>
                <a:spcPts val="0"/>
              </a:spcAft>
            </a:pPr>
            <a:r>
              <a:rPr lang="fr-FR" sz="2600" b="1" smtClean="0">
                <a:solidFill>
                  <a:srgbClr val="7030A0"/>
                </a:solidFill>
                <a:effectLst/>
                <a:latin typeface="+mj-lt"/>
              </a:rPr>
              <a:t>Tiêu chí 6. </a:t>
            </a:r>
            <a:r>
              <a:rPr lang="pl-PL" sz="2600" b="1">
                <a:solidFill>
                  <a:srgbClr val="FF0000"/>
                </a:solidFill>
                <a:latin typeface="+mj-lt"/>
              </a:rPr>
              <a:t>Kiểm tra, đánh giá theo hướng phát triển phẩm chất, năng lực </a:t>
            </a:r>
            <a:r>
              <a:rPr lang="en-US" sz="2600" b="1" smtClean="0">
                <a:solidFill>
                  <a:srgbClr val="FF0000"/>
                </a:solidFill>
                <a:latin typeface="+mj-lt"/>
              </a:rPr>
              <a:t>HS</a:t>
            </a:r>
            <a:endParaRPr lang="en-GB" altLang="en-US" sz="2600" b="1" smtClean="0">
              <a:solidFill>
                <a:srgbClr val="FF0000"/>
              </a:solidFill>
              <a:latin typeface="+mj-lt"/>
            </a:endParaRPr>
          </a:p>
        </p:txBody>
      </p:sp>
      <p:sp>
        <p:nvSpPr>
          <p:cNvPr id="10" name="Rectangle 9"/>
          <p:cNvSpPr/>
          <p:nvPr/>
        </p:nvSpPr>
        <p:spPr>
          <a:xfrm>
            <a:off x="19683" y="6064162"/>
            <a:ext cx="11590986" cy="492443"/>
          </a:xfrm>
          <a:prstGeom prst="rect">
            <a:avLst/>
          </a:prstGeom>
        </p:spPr>
        <p:txBody>
          <a:bodyPr wrap="square">
            <a:spAutoFit/>
          </a:bodyPr>
          <a:lstStyle/>
          <a:p>
            <a:pPr algn="just">
              <a:spcBef>
                <a:spcPts val="0"/>
              </a:spcBef>
              <a:spcAft>
                <a:spcPts val="0"/>
              </a:spcAft>
            </a:pPr>
            <a:r>
              <a:rPr lang="fr-FR" sz="2600" b="1" smtClean="0">
                <a:solidFill>
                  <a:srgbClr val="7030A0"/>
                </a:solidFill>
                <a:effectLst/>
                <a:latin typeface="+mj-lt"/>
              </a:rPr>
              <a:t>Tiêu chí 7. </a:t>
            </a:r>
            <a:r>
              <a:rPr lang="pl-PL" sz="2600" b="1">
                <a:solidFill>
                  <a:srgbClr val="FF0000"/>
                </a:solidFill>
                <a:latin typeface="+mj-lt"/>
              </a:rPr>
              <a:t>Tư vấn và hỗ trợ học sinh</a:t>
            </a:r>
            <a:endParaRPr lang="en-GB" altLang="en-US" sz="2600" b="1" smtClean="0">
              <a:solidFill>
                <a:srgbClr val="FF0000"/>
              </a:solidFill>
              <a:latin typeface="+mj-lt"/>
            </a:endParaRPr>
          </a:p>
        </p:txBody>
      </p:sp>
    </p:spTree>
    <p:extLst>
      <p:ext uri="{BB962C8B-B14F-4D97-AF65-F5344CB8AC3E}">
        <p14:creationId xmlns:p14="http://schemas.microsoft.com/office/powerpoint/2010/main" val="2229470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64920846"/>
              </p:ext>
            </p:extLst>
          </p:nvPr>
        </p:nvGraphicFramePr>
        <p:xfrm>
          <a:off x="241837" y="1751527"/>
          <a:ext cx="11632484" cy="5047488"/>
        </p:xfrm>
        <a:graphic>
          <a:graphicData uri="http://schemas.openxmlformats.org/drawingml/2006/table">
            <a:tbl>
              <a:tblPr firstRow="1" bandRow="1">
                <a:tableStyleId>{5940675A-B579-460E-94D1-54222C63F5DA}</a:tableStyleId>
              </a:tblPr>
              <a:tblGrid>
                <a:gridCol w="6970332">
                  <a:extLst>
                    <a:ext uri="{9D8B030D-6E8A-4147-A177-3AD203B41FA5}">
                      <a16:colId xmlns="" xmlns:a16="http://schemas.microsoft.com/office/drawing/2014/main" val="20000"/>
                    </a:ext>
                  </a:extLst>
                </a:gridCol>
                <a:gridCol w="4662152">
                  <a:extLst>
                    <a:ext uri="{9D8B030D-6E8A-4147-A177-3AD203B41FA5}">
                      <a16:colId xmlns="" xmlns:a16="http://schemas.microsoft.com/office/drawing/2014/main" val="20001"/>
                    </a:ext>
                  </a:extLst>
                </a:gridCol>
              </a:tblGrid>
              <a:tr h="4791879">
                <a:tc>
                  <a:txBody>
                    <a:bodyPr/>
                    <a:lstStyle/>
                    <a:p>
                      <a:pPr marL="342900" marR="0" lvl="0" indent="-342900" algn="just">
                        <a:lnSpc>
                          <a:spcPct val="115000"/>
                        </a:lnSpc>
                        <a:spcBef>
                          <a:spcPts val="0"/>
                        </a:spcBef>
                        <a:spcAft>
                          <a:spcPts val="0"/>
                        </a:spcAft>
                        <a:buFont typeface="Times New Roman" panose="02020603050405020304" pitchFamily="18" charset="0"/>
                        <a:buChar char="-"/>
                      </a:pPr>
                      <a:r>
                        <a:rPr lang="pl-PL" sz="2400">
                          <a:solidFill>
                            <a:srgbClr val="000000"/>
                          </a:solidFill>
                          <a:effectLst/>
                          <a:latin typeface="+mj-lt"/>
                          <a:ea typeface="Times New Roman" panose="02020603050405020304" pitchFamily="18" charset="0"/>
                        </a:rPr>
                        <a:t>Bằng tốt nghiệp chuyên ngành đào tạo đối với từng cấp học và các văn bằng/chứng chỉ/giấy chứng nhận/giấy xác nhận kết quả bồi dưỡng thường xuyên theo quy đinh/kế hoạch cá nhân hằng năm về bồi dưỡng thường xuyên thể hiện được việc vận dụng sáng tạo, phù hợp với các hình thức, phương pháp lựa chọn nội dung học tập, bồi dưỡng</a:t>
                      </a:r>
                      <a:r>
                        <a:rPr lang="pl-PL" sz="2400" smtClean="0">
                          <a:solidFill>
                            <a:srgbClr val="000000"/>
                          </a:solidFill>
                          <a:effectLst/>
                          <a:latin typeface="+mj-lt"/>
                          <a:ea typeface="Times New Roman" panose="02020603050405020304" pitchFamily="18" charset="0"/>
                        </a:rPr>
                        <a:t>;</a:t>
                      </a:r>
                      <a:endParaRPr lang="en-US" sz="2400" smtClean="0">
                        <a:solidFill>
                          <a:srgbClr val="000000"/>
                        </a:solidFill>
                        <a:effectLst/>
                        <a:latin typeface="+mj-lt"/>
                        <a:ea typeface="Times New Roman" panose="02020603050405020304" pitchFamily="18" charset="0"/>
                      </a:endParaRPr>
                    </a:p>
                    <a:p>
                      <a:pPr marL="342900" marR="0" lvl="0" indent="-342900" algn="just">
                        <a:lnSpc>
                          <a:spcPct val="115000"/>
                        </a:lnSpc>
                        <a:spcBef>
                          <a:spcPts val="0"/>
                        </a:spcBef>
                        <a:spcAft>
                          <a:spcPts val="0"/>
                        </a:spcAft>
                        <a:buFont typeface="Times New Roman" panose="02020603050405020304" pitchFamily="18" charset="0"/>
                        <a:buChar char="-"/>
                      </a:pPr>
                      <a:r>
                        <a:rPr lang="pl-PL" sz="2400" kern="1200" smtClean="0">
                          <a:solidFill>
                            <a:schemeClr val="tx1"/>
                          </a:solidFill>
                          <a:effectLst/>
                          <a:latin typeface="+mj-lt"/>
                          <a:ea typeface="+mn-ea"/>
                          <a:cs typeface="+mn-cs"/>
                        </a:rPr>
                        <a:t>Biên bản dự giờ chuyên đề/ý kiến trao đổi/đề xuất/biện pháp/giải pháp/sáng kiến triển khai thực hiện nhiệm vụ và phát triển chuyên môn trong nhà trường/theo yêu cầu của phòng GDĐT/Sở GDĐT được ghi nhận. </a:t>
                      </a:r>
                      <a:endParaRPr lang="en-GB" sz="2400">
                        <a:effectLst/>
                        <a:latin typeface="+mj-lt"/>
                        <a:ea typeface="Times New Roman" panose="02020603050405020304" pitchFamily="18" charset="0"/>
                      </a:endParaRPr>
                    </a:p>
                  </a:txBody>
                  <a:tcPr marL="114300" marR="114300" marT="0" marB="0"/>
                </a:tc>
                <a:tc>
                  <a:txBody>
                    <a:bodyPr/>
                    <a:lstStyle/>
                    <a:p>
                      <a:endParaRPr lang="en-GB" sz="2000"/>
                    </a:p>
                  </a:txBody>
                  <a:tcPr/>
                </a:tc>
                <a:extLst>
                  <a:ext uri="{0D108BD9-81ED-4DB2-BD59-A6C34878D82A}">
                    <a16:rowId xmlns="" xmlns:a16="http://schemas.microsoft.com/office/drawing/2014/main" val="10000"/>
                  </a:ext>
                </a:extLst>
              </a:tr>
            </a:tbl>
          </a:graphicData>
        </a:graphic>
      </p:graphicFrame>
      <p:sp>
        <p:nvSpPr>
          <p:cNvPr id="5" name="Rectangle 4"/>
          <p:cNvSpPr/>
          <p:nvPr/>
        </p:nvSpPr>
        <p:spPr>
          <a:xfrm>
            <a:off x="241837" y="593948"/>
            <a:ext cx="11735515" cy="830997"/>
          </a:xfrm>
          <a:prstGeom prst="rect">
            <a:avLst/>
          </a:prstGeom>
        </p:spPr>
        <p:txBody>
          <a:bodyPr wrap="square">
            <a:spAutoFit/>
          </a:bodyPr>
          <a:lstStyle/>
          <a:p>
            <a:pPr algn="just"/>
            <a:r>
              <a:rPr lang="pl-PL" sz="2200" b="1" smtClean="0">
                <a:solidFill>
                  <a:srgbClr val="FF0000"/>
                </a:solidFill>
                <a:effectLst/>
                <a:latin typeface="+mj-lt"/>
                <a:ea typeface="Calibri" panose="020F0502020204030204" pitchFamily="34" charset="0"/>
              </a:rPr>
              <a:t>Tốt: </a:t>
            </a:r>
            <a:r>
              <a:rPr lang="pl-PL" sz="2400" b="1">
                <a:solidFill>
                  <a:srgbClr val="0000CC"/>
                </a:solidFill>
                <a:latin typeface="+mj-lt"/>
              </a:rPr>
              <a:t>Hướng dẫn, hỗ trợ đồng nghiệp và chia sẻ kinh nghiệm về phát triển chuyên môn của bản thân nhằm đáp ứng yêu cầu đổi mới giáo </a:t>
            </a:r>
            <a:r>
              <a:rPr lang="pl-PL" sz="2400" b="1" smtClean="0">
                <a:solidFill>
                  <a:srgbClr val="0000CC"/>
                </a:solidFill>
                <a:latin typeface="+mj-lt"/>
              </a:rPr>
              <a:t>dục</a:t>
            </a:r>
            <a:r>
              <a:rPr lang="en-US" sz="2400" b="1" smtClean="0">
                <a:solidFill>
                  <a:srgbClr val="0000CC"/>
                </a:solidFill>
                <a:latin typeface="+mj-lt"/>
              </a:rPr>
              <a:t>.</a:t>
            </a:r>
            <a:endParaRPr lang="en-GB" sz="2200" b="1">
              <a:solidFill>
                <a:srgbClr val="0000CC"/>
              </a:solidFill>
              <a:latin typeface="+mj-lt"/>
            </a:endParaRPr>
          </a:p>
        </p:txBody>
      </p:sp>
      <p:sp>
        <p:nvSpPr>
          <p:cNvPr id="9" name="Rectangle 8"/>
          <p:cNvSpPr/>
          <p:nvPr/>
        </p:nvSpPr>
        <p:spPr>
          <a:xfrm>
            <a:off x="2929687" y="143440"/>
            <a:ext cx="6359818" cy="552459"/>
          </a:xfrm>
          <a:prstGeom prst="rect">
            <a:avLst/>
          </a:prstGeom>
        </p:spPr>
        <p:txBody>
          <a:bodyPr wrap="none">
            <a:spAutoFit/>
          </a:bodyPr>
          <a:lstStyle/>
          <a:p>
            <a:pPr algn="just">
              <a:lnSpc>
                <a:spcPct val="115000"/>
              </a:lnSpc>
              <a:spcBef>
                <a:spcPts val="600"/>
              </a:spcBef>
              <a:spcAft>
                <a:spcPts val="600"/>
              </a:spcAft>
            </a:pPr>
            <a:r>
              <a:rPr lang="fr-FR" sz="2600" b="1" smtClean="0">
                <a:solidFill>
                  <a:srgbClr val="7030A0"/>
                </a:solidFill>
                <a:effectLst/>
                <a:latin typeface="+mj-lt"/>
              </a:rPr>
              <a:t>Tiêu chí 3. </a:t>
            </a:r>
            <a:r>
              <a:rPr lang="pl-PL" sz="2600" b="1">
                <a:solidFill>
                  <a:srgbClr val="FF0000"/>
                </a:solidFill>
                <a:latin typeface="+mj-lt"/>
              </a:rPr>
              <a:t>Phát triển chuyên môn bản </a:t>
            </a:r>
            <a:r>
              <a:rPr lang="pl-PL" sz="2600" b="1" smtClean="0">
                <a:solidFill>
                  <a:srgbClr val="FF0000"/>
                </a:solidFill>
                <a:latin typeface="+mj-lt"/>
              </a:rPr>
              <a:t>thâ</a:t>
            </a:r>
            <a:r>
              <a:rPr lang="en-US" sz="2600" b="1" smtClean="0">
                <a:solidFill>
                  <a:srgbClr val="FF0000"/>
                </a:solidFill>
                <a:latin typeface="+mj-lt"/>
              </a:rPr>
              <a:t>n</a:t>
            </a:r>
            <a:endParaRPr lang="en-GB" altLang="en-US" sz="2600" b="1" smtClean="0">
              <a:solidFill>
                <a:srgbClr val="FF0000"/>
              </a:solidFill>
              <a:latin typeface="+mj-lt"/>
            </a:endParaRPr>
          </a:p>
        </p:txBody>
      </p:sp>
      <p:sp>
        <p:nvSpPr>
          <p:cNvPr id="6" name="Rectangle 5"/>
          <p:cNvSpPr/>
          <p:nvPr/>
        </p:nvSpPr>
        <p:spPr>
          <a:xfrm>
            <a:off x="7259391" y="1751526"/>
            <a:ext cx="4614930" cy="5062924"/>
          </a:xfrm>
          <a:prstGeom prst="rect">
            <a:avLst/>
          </a:prstGeom>
        </p:spPr>
        <p:txBody>
          <a:bodyPr wrap="square">
            <a:spAutoFit/>
          </a:bodyPr>
          <a:lstStyle/>
          <a:p>
            <a:pPr algn="just"/>
            <a:r>
              <a:rPr lang="en-US" sz="2400" b="1" smtClean="0">
                <a:solidFill>
                  <a:srgbClr val="002060"/>
                </a:solidFill>
                <a:latin typeface="+mj-lt"/>
              </a:rPr>
              <a:t>- </a:t>
            </a:r>
            <a:r>
              <a:rPr lang="en-US" sz="2400" b="1" i="1" smtClean="0">
                <a:solidFill>
                  <a:srgbClr val="002060"/>
                </a:solidFill>
                <a:latin typeface="+mj-lt"/>
              </a:rPr>
              <a:t>Văn bằng Tốt nghiệp, chứng chỉ BDCM, BDTX loại Tốt.</a:t>
            </a:r>
          </a:p>
          <a:p>
            <a:pPr algn="just"/>
            <a:r>
              <a:rPr lang="en-US" sz="2400" b="1" smtClean="0">
                <a:solidFill>
                  <a:srgbClr val="002060"/>
                </a:solidFill>
                <a:latin typeface="+mj-lt"/>
              </a:rPr>
              <a:t>- </a:t>
            </a:r>
            <a:r>
              <a:rPr lang="en-US" sz="2500" b="1" i="1" smtClean="0">
                <a:solidFill>
                  <a:srgbClr val="002060"/>
                </a:solidFill>
                <a:latin typeface="+mj-lt"/>
              </a:rPr>
              <a:t>Biên </a:t>
            </a:r>
            <a:r>
              <a:rPr lang="en-US" sz="2500" b="1" i="1">
                <a:solidFill>
                  <a:srgbClr val="002060"/>
                </a:solidFill>
                <a:latin typeface="+mj-lt"/>
              </a:rPr>
              <a:t>bản họp tổ CM về các hoạt động </a:t>
            </a:r>
            <a:r>
              <a:rPr lang="en-US" sz="2500" b="1" i="1" smtClean="0">
                <a:solidFill>
                  <a:srgbClr val="002060"/>
                </a:solidFill>
                <a:latin typeface="+mj-lt"/>
              </a:rPr>
              <a:t>dạy học phát triển NL,PC học sinh.</a:t>
            </a:r>
            <a:endParaRPr lang="en-US" sz="2500" b="1" i="1">
              <a:solidFill>
                <a:srgbClr val="002060"/>
              </a:solidFill>
              <a:latin typeface="+mj-lt"/>
            </a:endParaRPr>
          </a:p>
          <a:p>
            <a:pPr algn="just"/>
            <a:r>
              <a:rPr lang="en-US" sz="2500" b="1" i="1" smtClean="0">
                <a:solidFill>
                  <a:srgbClr val="002060"/>
                </a:solidFill>
                <a:latin typeface="+mj-lt"/>
              </a:rPr>
              <a:t>- BB tư vấn các tiết dạy </a:t>
            </a:r>
            <a:r>
              <a:rPr lang="en-US" sz="2500" b="1" i="1">
                <a:solidFill>
                  <a:srgbClr val="002060"/>
                </a:solidFill>
                <a:latin typeface="+mj-lt"/>
              </a:rPr>
              <a:t>học phát triển NL,PC học </a:t>
            </a:r>
            <a:r>
              <a:rPr lang="en-US" sz="2500" b="1" i="1" smtClean="0">
                <a:solidFill>
                  <a:srgbClr val="002060"/>
                </a:solidFill>
                <a:latin typeface="+mj-lt"/>
              </a:rPr>
              <a:t>sinh cho các GV trường bạn (thành viên HĐBM).</a:t>
            </a:r>
          </a:p>
          <a:p>
            <a:pPr algn="just"/>
            <a:r>
              <a:rPr lang="en-US" sz="2500" b="1" i="1" smtClean="0">
                <a:solidFill>
                  <a:srgbClr val="002060"/>
                </a:solidFill>
                <a:latin typeface="+mj-lt"/>
              </a:rPr>
              <a:t>-  Hỗ trợ xây dựng Tiết thao giảng CĐ cho Tổ CM về </a:t>
            </a:r>
            <a:r>
              <a:rPr lang="en-US" sz="2500" b="1" i="1">
                <a:solidFill>
                  <a:srgbClr val="002060"/>
                </a:solidFill>
                <a:latin typeface="+mj-lt"/>
              </a:rPr>
              <a:t>dạy học phát triển NL,PC học sinh</a:t>
            </a:r>
            <a:r>
              <a:rPr lang="en-US" sz="2500" b="1" i="1" smtClean="0">
                <a:solidFill>
                  <a:srgbClr val="002060"/>
                </a:solidFill>
                <a:latin typeface="+mj-lt"/>
              </a:rPr>
              <a:t>.</a:t>
            </a:r>
          </a:p>
          <a:p>
            <a:pPr algn="just"/>
            <a:r>
              <a:rPr lang="en-US" sz="2500" b="1" i="1" smtClean="0">
                <a:solidFill>
                  <a:srgbClr val="002060"/>
                </a:solidFill>
                <a:latin typeface="+mj-lt"/>
              </a:rPr>
              <a:t>- SKKN được công nhận về dạy Toán phát triển NL cho HS lớp 5.</a:t>
            </a:r>
            <a:endParaRPr lang="en-US" sz="2500" b="1" i="1">
              <a:solidFill>
                <a:srgbClr val="002060"/>
              </a:solidFill>
              <a:latin typeface="+mj-lt"/>
            </a:endParaRPr>
          </a:p>
        </p:txBody>
      </p:sp>
    </p:spTree>
    <p:extLst>
      <p:ext uri="{BB962C8B-B14F-4D97-AF65-F5344CB8AC3E}">
        <p14:creationId xmlns:p14="http://schemas.microsoft.com/office/powerpoint/2010/main" val="271261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692206088"/>
              </p:ext>
            </p:extLst>
          </p:nvPr>
        </p:nvGraphicFramePr>
        <p:xfrm>
          <a:off x="241837" y="1751527"/>
          <a:ext cx="11632484" cy="4907280"/>
        </p:xfrm>
        <a:graphic>
          <a:graphicData uri="http://schemas.openxmlformats.org/drawingml/2006/table">
            <a:tbl>
              <a:tblPr firstRow="1" bandRow="1">
                <a:tableStyleId>{5940675A-B579-460E-94D1-54222C63F5DA}</a:tableStyleId>
              </a:tblPr>
              <a:tblGrid>
                <a:gridCol w="6970332">
                  <a:extLst>
                    <a:ext uri="{9D8B030D-6E8A-4147-A177-3AD203B41FA5}">
                      <a16:colId xmlns="" xmlns:a16="http://schemas.microsoft.com/office/drawing/2014/main" val="20000"/>
                    </a:ext>
                  </a:extLst>
                </a:gridCol>
                <a:gridCol w="4662152">
                  <a:extLst>
                    <a:ext uri="{9D8B030D-6E8A-4147-A177-3AD203B41FA5}">
                      <a16:colId xmlns="" xmlns:a16="http://schemas.microsoft.com/office/drawing/2014/main" val="20001"/>
                    </a:ext>
                  </a:extLst>
                </a:gridCol>
              </a:tblGrid>
              <a:tr h="4791879">
                <a:tc>
                  <a:txBody>
                    <a:bodyPr/>
                    <a:lstStyle/>
                    <a:p>
                      <a:pPr marL="342900" marR="0" lvl="0" indent="-342900" algn="just">
                        <a:lnSpc>
                          <a:spcPct val="115000"/>
                        </a:lnSpc>
                        <a:spcBef>
                          <a:spcPts val="0"/>
                        </a:spcBef>
                        <a:spcAft>
                          <a:spcPts val="0"/>
                        </a:spcAft>
                        <a:buFont typeface="Times New Roman" panose="02020603050405020304" pitchFamily="18" charset="0"/>
                        <a:buChar char="-"/>
                      </a:pPr>
                      <a:r>
                        <a:rPr lang="pl-PL" sz="2000" kern="1200" smtClean="0">
                          <a:solidFill>
                            <a:schemeClr val="tx1"/>
                          </a:solidFill>
                          <a:effectLst/>
                          <a:latin typeface="+mj-lt"/>
                          <a:ea typeface="+mn-ea"/>
                          <a:cs typeface="+mn-cs"/>
                        </a:rPr>
                        <a:t>Bản kế hoạch dạy học và giáo dục được nhóm chuyên môn/tổ chuyên môn/ban giám hiệu thông qua và kết quả học tập, rèn luyện của học sinh lớp được phân công giảng dạy/chủ nhiệm có sự tiến bộ rõ rệt/vượt mục tiêu đề ra trong năm học</a:t>
                      </a:r>
                      <a:r>
                        <a:rPr lang="pl-PL" sz="2000" smtClean="0">
                          <a:solidFill>
                            <a:srgbClr val="000000"/>
                          </a:solidFill>
                          <a:effectLst/>
                          <a:latin typeface="+mj-lt"/>
                          <a:ea typeface="Times New Roman" panose="02020603050405020304" pitchFamily="18" charset="0"/>
                        </a:rPr>
                        <a:t>;</a:t>
                      </a:r>
                      <a:endParaRPr lang="en-US" sz="2000" smtClean="0">
                        <a:solidFill>
                          <a:srgbClr val="000000"/>
                        </a:solidFill>
                        <a:effectLst/>
                        <a:latin typeface="+mj-lt"/>
                        <a:ea typeface="Times New Roman" panose="02020603050405020304" pitchFamily="18" charset="0"/>
                      </a:endParaRPr>
                    </a:p>
                    <a:p>
                      <a:pPr marL="342900" marR="0" lvl="0" indent="-342900" algn="just">
                        <a:lnSpc>
                          <a:spcPct val="115000"/>
                        </a:lnSpc>
                        <a:spcBef>
                          <a:spcPts val="0"/>
                        </a:spcBef>
                        <a:spcAft>
                          <a:spcPts val="0"/>
                        </a:spcAft>
                        <a:buFont typeface="Times New Roman" panose="02020603050405020304" pitchFamily="18" charset="0"/>
                        <a:buChar char="-"/>
                      </a:pPr>
                      <a:r>
                        <a:rPr lang="pl-PL" sz="2000" kern="1200" smtClean="0">
                          <a:solidFill>
                            <a:schemeClr val="tx1"/>
                          </a:solidFill>
                          <a:effectLst/>
                          <a:latin typeface="+mj-lt"/>
                          <a:ea typeface="+mn-ea"/>
                          <a:cs typeface="+mn-cs"/>
                        </a:rPr>
                        <a:t>Biên bản họp nhóm chuyên môn/tổ chuyên môn/hội đồng nhà trường (hoặc ý kiến ghi nhận từ đồng nghiệp/nhóm chuyên môn/tổ chuyên môn/ban giám hiệu/cấp trên) ghi nhận về việc giáo viên có ý kiến trao đổi, hướng dẫn,  hỗ trợ đồng nghiệp, đề xuất biện pháp xây dựng, thực hiện hiệu quả kế hoạch dạy học, giáo dục; hoặc giáo viên thực hiện báo cáo chuyên đề/có ý kiến chia sẻ, hướng dẫn cách thức, biện pháp xây dựng kế hoạch dạy học, giáo dục phù hợp với yêu cầu môn học, kế hoạch của nhà trường và phù hợp với tình hình học tập, rèn luyện của học sinh.</a:t>
                      </a:r>
                      <a:endParaRPr lang="en-GB" sz="2000">
                        <a:effectLst/>
                        <a:latin typeface="+mj-lt"/>
                        <a:ea typeface="Times New Roman" panose="02020603050405020304" pitchFamily="18" charset="0"/>
                      </a:endParaRPr>
                    </a:p>
                  </a:txBody>
                  <a:tcPr marL="114300" marR="114300" marT="0" marB="0"/>
                </a:tc>
                <a:tc>
                  <a:txBody>
                    <a:bodyPr/>
                    <a:lstStyle/>
                    <a:p>
                      <a:endParaRPr lang="en-GB" sz="2000">
                        <a:latin typeface="+mj-lt"/>
                      </a:endParaRPr>
                    </a:p>
                  </a:txBody>
                  <a:tcPr/>
                </a:tc>
                <a:extLst>
                  <a:ext uri="{0D108BD9-81ED-4DB2-BD59-A6C34878D82A}">
                    <a16:rowId xmlns="" xmlns:a16="http://schemas.microsoft.com/office/drawing/2014/main" val="10000"/>
                  </a:ext>
                </a:extLst>
              </a:tr>
            </a:tbl>
          </a:graphicData>
        </a:graphic>
      </p:graphicFrame>
      <p:sp>
        <p:nvSpPr>
          <p:cNvPr id="5" name="Rectangle 4"/>
          <p:cNvSpPr/>
          <p:nvPr/>
        </p:nvSpPr>
        <p:spPr>
          <a:xfrm>
            <a:off x="241837" y="957486"/>
            <a:ext cx="11735515" cy="461665"/>
          </a:xfrm>
          <a:prstGeom prst="rect">
            <a:avLst/>
          </a:prstGeom>
        </p:spPr>
        <p:txBody>
          <a:bodyPr wrap="square">
            <a:spAutoFit/>
          </a:bodyPr>
          <a:lstStyle/>
          <a:p>
            <a:pPr algn="just"/>
            <a:r>
              <a:rPr lang="pl-PL" sz="2200" b="1" smtClean="0">
                <a:solidFill>
                  <a:srgbClr val="FF0000"/>
                </a:solidFill>
                <a:effectLst/>
                <a:latin typeface="+mj-lt"/>
                <a:ea typeface="Calibri" panose="020F0502020204030204" pitchFamily="34" charset="0"/>
              </a:rPr>
              <a:t>Tốt: </a:t>
            </a:r>
            <a:r>
              <a:rPr lang="pl-PL" sz="2400" b="1">
                <a:solidFill>
                  <a:srgbClr val="0000CC"/>
                </a:solidFill>
                <a:latin typeface="+mj-lt"/>
              </a:rPr>
              <a:t>Hướng dẫn, hỗ trợ đồng nghiệp trong việc xây dựng kế hoạch dạy học và giáo </a:t>
            </a:r>
            <a:r>
              <a:rPr lang="pl-PL" sz="2400" b="1" smtClean="0">
                <a:solidFill>
                  <a:srgbClr val="0000CC"/>
                </a:solidFill>
                <a:latin typeface="+mj-lt"/>
              </a:rPr>
              <a:t>dục</a:t>
            </a:r>
            <a:r>
              <a:rPr lang="en-US" sz="2400" b="1" smtClean="0">
                <a:solidFill>
                  <a:srgbClr val="0000CC"/>
                </a:solidFill>
                <a:latin typeface="+mj-lt"/>
              </a:rPr>
              <a:t>.</a:t>
            </a:r>
            <a:endParaRPr lang="en-GB" sz="2200" b="1">
              <a:solidFill>
                <a:srgbClr val="0000CC"/>
              </a:solidFill>
              <a:latin typeface="+mj-lt"/>
            </a:endParaRPr>
          </a:p>
        </p:txBody>
      </p:sp>
      <p:sp>
        <p:nvSpPr>
          <p:cNvPr id="9" name="Rectangle 8"/>
          <p:cNvSpPr/>
          <p:nvPr/>
        </p:nvSpPr>
        <p:spPr>
          <a:xfrm>
            <a:off x="158415" y="143440"/>
            <a:ext cx="11902361" cy="481670"/>
          </a:xfrm>
          <a:prstGeom prst="rect">
            <a:avLst/>
          </a:prstGeom>
        </p:spPr>
        <p:txBody>
          <a:bodyPr wrap="none">
            <a:spAutoFit/>
          </a:bodyPr>
          <a:lstStyle/>
          <a:p>
            <a:pPr algn="just">
              <a:lnSpc>
                <a:spcPct val="115000"/>
              </a:lnSpc>
              <a:spcBef>
                <a:spcPts val="600"/>
              </a:spcBef>
              <a:spcAft>
                <a:spcPts val="600"/>
              </a:spcAft>
            </a:pPr>
            <a:r>
              <a:rPr lang="fr-FR" sz="2200" b="1" smtClean="0">
                <a:solidFill>
                  <a:srgbClr val="7030A0"/>
                </a:solidFill>
                <a:effectLst/>
                <a:latin typeface="+mj-lt"/>
              </a:rPr>
              <a:t>Tiêu chí 4. </a:t>
            </a:r>
            <a:r>
              <a:rPr lang="pl-PL" sz="2200" b="1">
                <a:solidFill>
                  <a:srgbClr val="FF0000"/>
                </a:solidFill>
                <a:latin typeface="+mj-lt"/>
              </a:rPr>
              <a:t>Xây dựng kế hoạch dạy học và giáo dục theo hướng phát triển phẩm chất, năng lực </a:t>
            </a:r>
            <a:r>
              <a:rPr lang="en-US" sz="2200" b="1" smtClean="0">
                <a:solidFill>
                  <a:srgbClr val="FF0000"/>
                </a:solidFill>
                <a:latin typeface="+mj-lt"/>
              </a:rPr>
              <a:t>HS</a:t>
            </a:r>
            <a:endParaRPr lang="en-GB" altLang="en-US" sz="2200" b="1" smtClean="0">
              <a:solidFill>
                <a:srgbClr val="FF0000"/>
              </a:solidFill>
              <a:latin typeface="+mj-lt"/>
            </a:endParaRPr>
          </a:p>
        </p:txBody>
      </p:sp>
      <p:sp>
        <p:nvSpPr>
          <p:cNvPr id="6" name="Rectangle 5"/>
          <p:cNvSpPr/>
          <p:nvPr/>
        </p:nvSpPr>
        <p:spPr>
          <a:xfrm>
            <a:off x="7259391" y="1751526"/>
            <a:ext cx="4614930" cy="4708981"/>
          </a:xfrm>
          <a:prstGeom prst="rect">
            <a:avLst/>
          </a:prstGeom>
        </p:spPr>
        <p:txBody>
          <a:bodyPr wrap="square">
            <a:spAutoFit/>
          </a:bodyPr>
          <a:lstStyle/>
          <a:p>
            <a:pPr algn="just"/>
            <a:r>
              <a:rPr lang="en-US" sz="2400" b="1" smtClean="0">
                <a:solidFill>
                  <a:srgbClr val="002060"/>
                </a:solidFill>
                <a:latin typeface="+mj-lt"/>
              </a:rPr>
              <a:t>- </a:t>
            </a:r>
            <a:r>
              <a:rPr lang="en-US" sz="2500" b="1" i="1" smtClean="0">
                <a:solidFill>
                  <a:srgbClr val="002060"/>
                </a:solidFill>
                <a:latin typeface="+mj-lt"/>
              </a:rPr>
              <a:t>Biên </a:t>
            </a:r>
            <a:r>
              <a:rPr lang="en-US" sz="2500" b="1" i="1">
                <a:solidFill>
                  <a:srgbClr val="002060"/>
                </a:solidFill>
                <a:latin typeface="+mj-lt"/>
              </a:rPr>
              <a:t>bản họp tổ CM về các hoạt động </a:t>
            </a:r>
            <a:r>
              <a:rPr lang="en-US" sz="2500" b="1" i="1" smtClean="0">
                <a:solidFill>
                  <a:srgbClr val="002060"/>
                </a:solidFill>
                <a:latin typeface="+mj-lt"/>
              </a:rPr>
              <a:t>dạy học phát triển NL,PC học sinh.</a:t>
            </a:r>
            <a:endParaRPr lang="en-US" sz="2500" b="1" i="1">
              <a:solidFill>
                <a:srgbClr val="002060"/>
              </a:solidFill>
              <a:latin typeface="+mj-lt"/>
            </a:endParaRPr>
          </a:p>
          <a:p>
            <a:pPr algn="just"/>
            <a:r>
              <a:rPr lang="en-US" sz="2500" b="1" i="1" smtClean="0">
                <a:solidFill>
                  <a:srgbClr val="002060"/>
                </a:solidFill>
                <a:latin typeface="+mj-lt"/>
              </a:rPr>
              <a:t>- Giáo án được duyệt về PP </a:t>
            </a:r>
            <a:r>
              <a:rPr lang="en-US" sz="2500" b="1" i="1">
                <a:solidFill>
                  <a:srgbClr val="002060"/>
                </a:solidFill>
                <a:latin typeface="+mj-lt"/>
              </a:rPr>
              <a:t>dạy học phát triển NL,PC học sinh.</a:t>
            </a:r>
          </a:p>
          <a:p>
            <a:pPr algn="just"/>
            <a:r>
              <a:rPr lang="en-US" sz="2500" b="1" i="1" smtClean="0">
                <a:solidFill>
                  <a:srgbClr val="002060"/>
                </a:solidFill>
                <a:latin typeface="+mj-lt"/>
              </a:rPr>
              <a:t>- BB tư vấn các tiết dạy </a:t>
            </a:r>
            <a:r>
              <a:rPr lang="en-US" sz="2500" b="1" i="1">
                <a:solidFill>
                  <a:srgbClr val="002060"/>
                </a:solidFill>
                <a:latin typeface="+mj-lt"/>
              </a:rPr>
              <a:t>học phát triển NL,PC học </a:t>
            </a:r>
            <a:r>
              <a:rPr lang="en-US" sz="2500" b="1" i="1" smtClean="0">
                <a:solidFill>
                  <a:srgbClr val="002060"/>
                </a:solidFill>
                <a:latin typeface="+mj-lt"/>
              </a:rPr>
              <a:t>sinh cho các GV trường bạn (thành viên HĐBM).</a:t>
            </a:r>
          </a:p>
          <a:p>
            <a:pPr algn="just"/>
            <a:r>
              <a:rPr lang="en-US" sz="2500" b="1" i="1" smtClean="0">
                <a:solidFill>
                  <a:srgbClr val="002060"/>
                </a:solidFill>
                <a:latin typeface="+mj-lt"/>
              </a:rPr>
              <a:t>- Phiếu dự giờ xếp loại Tốt.</a:t>
            </a:r>
          </a:p>
          <a:p>
            <a:pPr algn="just"/>
            <a:r>
              <a:rPr lang="en-US" sz="2500" b="1" i="1" smtClean="0">
                <a:solidFill>
                  <a:srgbClr val="002060"/>
                </a:solidFill>
                <a:latin typeface="+mj-lt"/>
              </a:rPr>
              <a:t>- Tiết thao giảng CĐ cho Tổ CM về </a:t>
            </a:r>
            <a:r>
              <a:rPr lang="en-US" sz="2500" b="1" i="1">
                <a:solidFill>
                  <a:srgbClr val="002060"/>
                </a:solidFill>
                <a:latin typeface="+mj-lt"/>
              </a:rPr>
              <a:t>dạy học phát triển NL,PC học sinh</a:t>
            </a:r>
            <a:r>
              <a:rPr lang="en-US" sz="2500" b="1" i="1" smtClean="0">
                <a:solidFill>
                  <a:srgbClr val="002060"/>
                </a:solidFill>
                <a:latin typeface="+mj-lt"/>
              </a:rPr>
              <a:t>.</a:t>
            </a:r>
            <a:endParaRPr lang="en-US" sz="2500" b="1" i="1">
              <a:solidFill>
                <a:srgbClr val="002060"/>
              </a:solidFill>
              <a:latin typeface="+mj-lt"/>
            </a:endParaRPr>
          </a:p>
        </p:txBody>
      </p:sp>
    </p:spTree>
    <p:extLst>
      <p:ext uri="{BB962C8B-B14F-4D97-AF65-F5344CB8AC3E}">
        <p14:creationId xmlns:p14="http://schemas.microsoft.com/office/powerpoint/2010/main" val="165454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342878717"/>
              </p:ext>
            </p:extLst>
          </p:nvPr>
        </p:nvGraphicFramePr>
        <p:xfrm>
          <a:off x="241837" y="1751527"/>
          <a:ext cx="11632484" cy="4907280"/>
        </p:xfrm>
        <a:graphic>
          <a:graphicData uri="http://schemas.openxmlformats.org/drawingml/2006/table">
            <a:tbl>
              <a:tblPr firstRow="1" bandRow="1">
                <a:tableStyleId>{5940675A-B579-460E-94D1-54222C63F5DA}</a:tableStyleId>
              </a:tblPr>
              <a:tblGrid>
                <a:gridCol w="6970332">
                  <a:extLst>
                    <a:ext uri="{9D8B030D-6E8A-4147-A177-3AD203B41FA5}">
                      <a16:colId xmlns="" xmlns:a16="http://schemas.microsoft.com/office/drawing/2014/main" val="20000"/>
                    </a:ext>
                  </a:extLst>
                </a:gridCol>
                <a:gridCol w="4662152">
                  <a:extLst>
                    <a:ext uri="{9D8B030D-6E8A-4147-A177-3AD203B41FA5}">
                      <a16:colId xmlns="" xmlns:a16="http://schemas.microsoft.com/office/drawing/2014/main" val="20001"/>
                    </a:ext>
                  </a:extLst>
                </a:gridCol>
              </a:tblGrid>
              <a:tr h="4791879">
                <a:tc>
                  <a:txBody>
                    <a:bodyPr/>
                    <a:lstStyle/>
                    <a:p>
                      <a:pPr marL="342900" marR="0" lvl="0" indent="-342900" algn="just">
                        <a:lnSpc>
                          <a:spcPct val="115000"/>
                        </a:lnSpc>
                        <a:spcBef>
                          <a:spcPts val="0"/>
                        </a:spcBef>
                        <a:spcAft>
                          <a:spcPts val="0"/>
                        </a:spcAft>
                        <a:buFont typeface="Times New Roman" panose="02020603050405020304" pitchFamily="18" charset="0"/>
                        <a:buChar char="-"/>
                      </a:pPr>
                      <a:r>
                        <a:rPr lang="pl-PL" sz="2000" kern="1200" smtClean="0">
                          <a:solidFill>
                            <a:schemeClr val="tx1"/>
                          </a:solidFill>
                          <a:effectLst/>
                          <a:latin typeface="+mn-lt"/>
                          <a:ea typeface="+mn-ea"/>
                          <a:cs typeface="+mn-cs"/>
                        </a:rPr>
                        <a:t>Phiếu dự giờ được đánh giá và loại tốt (giỏi), trong đó ghi nhận giáo viên đã vận dụng hiệu quả các phương pháp dạy học, giáo dục đáp ứng yêu cầu đổi mới, phù hợp với điều kiện thực tế của lớp học, của nhà trường;</a:t>
                      </a:r>
                      <a:endParaRPr lang="en-US" sz="2000" kern="1200" smtClean="0">
                        <a:solidFill>
                          <a:schemeClr val="tx1"/>
                        </a:solidFill>
                        <a:effectLst/>
                        <a:latin typeface="+mn-lt"/>
                        <a:ea typeface="+mn-ea"/>
                        <a:cs typeface="+mn-cs"/>
                      </a:endParaRPr>
                    </a:p>
                    <a:p>
                      <a:pPr marL="342900" marR="0" lvl="0" indent="-342900" algn="just">
                        <a:lnSpc>
                          <a:spcPct val="115000"/>
                        </a:lnSpc>
                        <a:spcBef>
                          <a:spcPts val="0"/>
                        </a:spcBef>
                        <a:spcAft>
                          <a:spcPts val="0"/>
                        </a:spcAft>
                        <a:buFont typeface="Times New Roman" panose="02020603050405020304" pitchFamily="18" charset="0"/>
                        <a:buChar char="-"/>
                      </a:pPr>
                      <a:r>
                        <a:rPr lang="pl-PL" sz="2000" kern="1200" smtClean="0">
                          <a:solidFill>
                            <a:schemeClr val="tx1"/>
                          </a:solidFill>
                          <a:effectLst/>
                          <a:latin typeface="+mn-lt"/>
                          <a:ea typeface="+mn-ea"/>
                          <a:cs typeface="+mn-cs"/>
                        </a:rPr>
                        <a:t>Kết quả học tập của học sinh được phân công giảng dạy/chủ nhiệm có sự tiến bộ rõ rệt/vượt mục tiêu đề ra;</a:t>
                      </a:r>
                      <a:endParaRPr lang="en-US" sz="2000" kern="1200" smtClean="0">
                        <a:solidFill>
                          <a:schemeClr val="tx1"/>
                        </a:solidFill>
                        <a:effectLst/>
                        <a:latin typeface="+mn-lt"/>
                        <a:ea typeface="+mn-ea"/>
                        <a:cs typeface="+mn-cs"/>
                      </a:endParaRPr>
                    </a:p>
                    <a:p>
                      <a:pPr marL="342900" marR="0" lvl="0" indent="-342900" algn="just">
                        <a:lnSpc>
                          <a:spcPct val="115000"/>
                        </a:lnSpc>
                        <a:spcBef>
                          <a:spcPts val="0"/>
                        </a:spcBef>
                        <a:spcAft>
                          <a:spcPts val="0"/>
                        </a:spcAft>
                        <a:buFont typeface="Times New Roman" panose="02020603050405020304" pitchFamily="18" charset="0"/>
                        <a:buChar char="-"/>
                      </a:pPr>
                      <a:r>
                        <a:rPr lang="pl-PL" sz="2000" kern="1200" smtClean="0">
                          <a:solidFill>
                            <a:schemeClr val="tx1"/>
                          </a:solidFill>
                          <a:effectLst/>
                          <a:latin typeface="+mn-lt"/>
                          <a:ea typeface="+mn-ea"/>
                          <a:cs typeface="+mn-cs"/>
                        </a:rPr>
                        <a:t>Biên bản các cuộc họp/sinh hoạt chuyên môn ghi nhận việc giáo viên có trao đổi, thảo luận, chia sẻ kinh nghiệm, hướng dẫn vận dụng những phương pháp dạy học và giáo dục theo hướng phát triển phẩm chất, năng lực học sinh; hoặc báo cáo chuyên đề về biện pháp/giải pháp liên quan đến đổi mới phương pháp dạy học được nhà trường/phòng GDĐT/Sở GDĐT xác nhận; hoặc bằng khen/giấy khen giáo viên dạy giỏi.</a:t>
                      </a:r>
                      <a:endParaRPr lang="en-GB" sz="2000">
                        <a:effectLst/>
                        <a:latin typeface="+mj-lt"/>
                        <a:ea typeface="Times New Roman" panose="02020603050405020304" pitchFamily="18" charset="0"/>
                      </a:endParaRPr>
                    </a:p>
                  </a:txBody>
                  <a:tcPr marL="114300" marR="114300" marT="0" marB="0"/>
                </a:tc>
                <a:tc>
                  <a:txBody>
                    <a:bodyPr/>
                    <a:lstStyle/>
                    <a:p>
                      <a:endParaRPr lang="en-GB" sz="2000">
                        <a:latin typeface="+mj-lt"/>
                      </a:endParaRPr>
                    </a:p>
                  </a:txBody>
                  <a:tcPr/>
                </a:tc>
                <a:extLst>
                  <a:ext uri="{0D108BD9-81ED-4DB2-BD59-A6C34878D82A}">
                    <a16:rowId xmlns="" xmlns:a16="http://schemas.microsoft.com/office/drawing/2014/main" val="10000"/>
                  </a:ext>
                </a:extLst>
              </a:tr>
            </a:tbl>
          </a:graphicData>
        </a:graphic>
      </p:graphicFrame>
      <p:sp>
        <p:nvSpPr>
          <p:cNvPr id="5" name="Rectangle 4"/>
          <p:cNvSpPr/>
          <p:nvPr/>
        </p:nvSpPr>
        <p:spPr>
          <a:xfrm>
            <a:off x="241837" y="957486"/>
            <a:ext cx="11735515" cy="830997"/>
          </a:xfrm>
          <a:prstGeom prst="rect">
            <a:avLst/>
          </a:prstGeom>
        </p:spPr>
        <p:txBody>
          <a:bodyPr wrap="square">
            <a:spAutoFit/>
          </a:bodyPr>
          <a:lstStyle/>
          <a:p>
            <a:pPr algn="just"/>
            <a:r>
              <a:rPr lang="pl-PL" sz="2200" b="1" smtClean="0">
                <a:solidFill>
                  <a:srgbClr val="FF0000"/>
                </a:solidFill>
                <a:effectLst/>
                <a:latin typeface="+mj-lt"/>
                <a:ea typeface="Calibri" panose="020F0502020204030204" pitchFamily="34" charset="0"/>
              </a:rPr>
              <a:t>Tốt: </a:t>
            </a:r>
            <a:r>
              <a:rPr lang="pl-PL" sz="2400" b="1" i="1">
                <a:solidFill>
                  <a:srgbClr val="0000CC"/>
                </a:solidFill>
                <a:latin typeface="+mj-lt"/>
              </a:rPr>
              <a:t>Hướng dẫn, hỗ trợ đồng nghiệp về kiến thức, kĩ năng và kinh nghiệm vận dụng những phương pháp dạy học và giáo dục theo hướng phát triển phẩm chất, năng lực học sinh</a:t>
            </a:r>
            <a:endParaRPr lang="en-GB" sz="2200" b="1" i="1">
              <a:solidFill>
                <a:srgbClr val="0000CC"/>
              </a:solidFill>
              <a:latin typeface="+mj-lt"/>
            </a:endParaRPr>
          </a:p>
        </p:txBody>
      </p:sp>
      <p:sp>
        <p:nvSpPr>
          <p:cNvPr id="9" name="Rectangle 8"/>
          <p:cNvSpPr/>
          <p:nvPr/>
        </p:nvSpPr>
        <p:spPr>
          <a:xfrm>
            <a:off x="128790" y="143440"/>
            <a:ext cx="11590986" cy="830997"/>
          </a:xfrm>
          <a:prstGeom prst="rect">
            <a:avLst/>
          </a:prstGeom>
        </p:spPr>
        <p:txBody>
          <a:bodyPr wrap="square">
            <a:spAutoFit/>
          </a:bodyPr>
          <a:lstStyle/>
          <a:p>
            <a:pPr algn="ctr">
              <a:spcBef>
                <a:spcPts val="0"/>
              </a:spcBef>
              <a:spcAft>
                <a:spcPts val="0"/>
              </a:spcAft>
            </a:pPr>
            <a:r>
              <a:rPr lang="fr-FR" sz="2200" b="1" smtClean="0">
                <a:solidFill>
                  <a:srgbClr val="7030A0"/>
                </a:solidFill>
                <a:effectLst/>
                <a:latin typeface="+mj-lt"/>
              </a:rPr>
              <a:t>Tiêu chí 5. </a:t>
            </a:r>
            <a:r>
              <a:rPr lang="pl-PL" sz="2400" b="1">
                <a:solidFill>
                  <a:srgbClr val="FF0000"/>
                </a:solidFill>
                <a:latin typeface="+mj-lt"/>
              </a:rPr>
              <a:t>Sử dụng phương pháp dạy học và giáo dục theo hướng phát triển phẩm chất, năng lực</a:t>
            </a:r>
            <a:endParaRPr lang="en-GB" altLang="en-US" sz="2200" b="1" smtClean="0">
              <a:solidFill>
                <a:srgbClr val="FF0000"/>
              </a:solidFill>
              <a:latin typeface="+mj-lt"/>
            </a:endParaRPr>
          </a:p>
        </p:txBody>
      </p:sp>
      <p:sp>
        <p:nvSpPr>
          <p:cNvPr id="6" name="Rectangle 5"/>
          <p:cNvSpPr/>
          <p:nvPr/>
        </p:nvSpPr>
        <p:spPr>
          <a:xfrm>
            <a:off x="7259391" y="1751526"/>
            <a:ext cx="4614930" cy="4708981"/>
          </a:xfrm>
          <a:prstGeom prst="rect">
            <a:avLst/>
          </a:prstGeom>
        </p:spPr>
        <p:txBody>
          <a:bodyPr wrap="square">
            <a:spAutoFit/>
          </a:bodyPr>
          <a:lstStyle/>
          <a:p>
            <a:pPr algn="just"/>
            <a:r>
              <a:rPr lang="en-US" sz="2400" b="1" smtClean="0">
                <a:solidFill>
                  <a:srgbClr val="002060"/>
                </a:solidFill>
                <a:latin typeface="+mj-lt"/>
              </a:rPr>
              <a:t>- </a:t>
            </a:r>
            <a:r>
              <a:rPr lang="en-US" sz="2500" b="1" i="1" smtClean="0">
                <a:solidFill>
                  <a:srgbClr val="002060"/>
                </a:solidFill>
                <a:latin typeface="+mj-lt"/>
              </a:rPr>
              <a:t>Biên </a:t>
            </a:r>
            <a:r>
              <a:rPr lang="en-US" sz="2500" b="1" i="1">
                <a:solidFill>
                  <a:srgbClr val="002060"/>
                </a:solidFill>
                <a:latin typeface="+mj-lt"/>
              </a:rPr>
              <a:t>bản họp tổ CM về các hoạt động </a:t>
            </a:r>
            <a:r>
              <a:rPr lang="en-US" sz="2500" b="1" i="1" smtClean="0">
                <a:solidFill>
                  <a:srgbClr val="002060"/>
                </a:solidFill>
                <a:latin typeface="+mj-lt"/>
              </a:rPr>
              <a:t>dạy học phát triển NL,PC học sinh.</a:t>
            </a:r>
            <a:endParaRPr lang="en-US" sz="2500" b="1" i="1">
              <a:solidFill>
                <a:srgbClr val="002060"/>
              </a:solidFill>
              <a:latin typeface="+mj-lt"/>
            </a:endParaRPr>
          </a:p>
          <a:p>
            <a:pPr algn="just"/>
            <a:r>
              <a:rPr lang="en-US" sz="2500" b="1" i="1" smtClean="0">
                <a:solidFill>
                  <a:srgbClr val="002060"/>
                </a:solidFill>
                <a:latin typeface="+mj-lt"/>
              </a:rPr>
              <a:t>- Giáo án được duyệt về PP </a:t>
            </a:r>
            <a:r>
              <a:rPr lang="en-US" sz="2500" b="1" i="1">
                <a:solidFill>
                  <a:srgbClr val="002060"/>
                </a:solidFill>
                <a:latin typeface="+mj-lt"/>
              </a:rPr>
              <a:t>dạy học phát triển NL,PC học sinh.</a:t>
            </a:r>
          </a:p>
          <a:p>
            <a:pPr algn="just"/>
            <a:r>
              <a:rPr lang="en-US" sz="2500" b="1" i="1" smtClean="0">
                <a:solidFill>
                  <a:srgbClr val="002060"/>
                </a:solidFill>
                <a:latin typeface="+mj-lt"/>
              </a:rPr>
              <a:t>- BB tư vấn các tiết dạy </a:t>
            </a:r>
            <a:r>
              <a:rPr lang="en-US" sz="2500" b="1" i="1">
                <a:solidFill>
                  <a:srgbClr val="002060"/>
                </a:solidFill>
                <a:latin typeface="+mj-lt"/>
              </a:rPr>
              <a:t>học phát triển NL,PC học </a:t>
            </a:r>
            <a:r>
              <a:rPr lang="en-US" sz="2500" b="1" i="1" smtClean="0">
                <a:solidFill>
                  <a:srgbClr val="002060"/>
                </a:solidFill>
                <a:latin typeface="+mj-lt"/>
              </a:rPr>
              <a:t>sinh cho các GV trường bạn (thành viên HĐBM).</a:t>
            </a:r>
          </a:p>
          <a:p>
            <a:pPr algn="just"/>
            <a:r>
              <a:rPr lang="en-US" sz="2500" b="1" i="1" smtClean="0">
                <a:solidFill>
                  <a:srgbClr val="002060"/>
                </a:solidFill>
                <a:latin typeface="+mj-lt"/>
              </a:rPr>
              <a:t>- Phiếu dự giờ xếp loại Tốt.</a:t>
            </a:r>
          </a:p>
          <a:p>
            <a:pPr algn="just"/>
            <a:r>
              <a:rPr lang="en-US" sz="2500" b="1" i="1" smtClean="0">
                <a:solidFill>
                  <a:srgbClr val="002060"/>
                </a:solidFill>
                <a:latin typeface="+mj-lt"/>
              </a:rPr>
              <a:t>- Tiết thao giảng CĐ cho Tổ CM về </a:t>
            </a:r>
            <a:r>
              <a:rPr lang="en-US" sz="2500" b="1" i="1">
                <a:solidFill>
                  <a:srgbClr val="002060"/>
                </a:solidFill>
                <a:latin typeface="+mj-lt"/>
              </a:rPr>
              <a:t>dạy học phát triển NL,PC học sinh</a:t>
            </a:r>
            <a:r>
              <a:rPr lang="en-US" sz="2500" b="1" i="1" smtClean="0">
                <a:solidFill>
                  <a:srgbClr val="002060"/>
                </a:solidFill>
                <a:latin typeface="+mj-lt"/>
              </a:rPr>
              <a:t>.</a:t>
            </a:r>
            <a:endParaRPr lang="en-US" sz="2500" b="1" i="1">
              <a:solidFill>
                <a:srgbClr val="002060"/>
              </a:solidFill>
              <a:latin typeface="+mj-lt"/>
            </a:endParaRPr>
          </a:p>
        </p:txBody>
      </p:sp>
    </p:spTree>
    <p:extLst>
      <p:ext uri="{BB962C8B-B14F-4D97-AF65-F5344CB8AC3E}">
        <p14:creationId xmlns:p14="http://schemas.microsoft.com/office/powerpoint/2010/main" val="107032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04554819"/>
              </p:ext>
            </p:extLst>
          </p:nvPr>
        </p:nvGraphicFramePr>
        <p:xfrm>
          <a:off x="241836" y="1647023"/>
          <a:ext cx="11735515" cy="5047488"/>
        </p:xfrm>
        <a:graphic>
          <a:graphicData uri="http://schemas.openxmlformats.org/drawingml/2006/table">
            <a:tbl>
              <a:tblPr firstRow="1" bandRow="1">
                <a:tableStyleId>{5940675A-B579-460E-94D1-54222C63F5DA}</a:tableStyleId>
              </a:tblPr>
              <a:tblGrid>
                <a:gridCol w="5976300">
                  <a:extLst>
                    <a:ext uri="{9D8B030D-6E8A-4147-A177-3AD203B41FA5}">
                      <a16:colId xmlns="" xmlns:a16="http://schemas.microsoft.com/office/drawing/2014/main" val="20000"/>
                    </a:ext>
                  </a:extLst>
                </a:gridCol>
                <a:gridCol w="5759215">
                  <a:extLst>
                    <a:ext uri="{9D8B030D-6E8A-4147-A177-3AD203B41FA5}">
                      <a16:colId xmlns="" xmlns:a16="http://schemas.microsoft.com/office/drawing/2014/main" val="20001"/>
                    </a:ext>
                  </a:extLst>
                </a:gridCol>
              </a:tblGrid>
              <a:tr h="4791879">
                <a:tc>
                  <a:txBody>
                    <a:bodyPr/>
                    <a:lstStyle/>
                    <a:p>
                      <a:pPr marL="342900" marR="0" lvl="0" indent="-342900" algn="just">
                        <a:lnSpc>
                          <a:spcPct val="115000"/>
                        </a:lnSpc>
                        <a:spcBef>
                          <a:spcPts val="0"/>
                        </a:spcBef>
                        <a:spcAft>
                          <a:spcPts val="0"/>
                        </a:spcAft>
                        <a:buFont typeface="Times New Roman" panose="02020603050405020304" pitchFamily="18" charset="0"/>
                        <a:buChar char="-"/>
                      </a:pPr>
                      <a:r>
                        <a:rPr lang="pl-PL" sz="2400" kern="1200" smtClean="0">
                          <a:solidFill>
                            <a:schemeClr val="tx1"/>
                          </a:solidFill>
                          <a:effectLst/>
                          <a:latin typeface="+mn-lt"/>
                          <a:ea typeface="+mn-ea"/>
                          <a:cs typeface="+mn-cs"/>
                        </a:rPr>
                        <a:t>Phiếu dự giờ được đánh giá và loại tốt (giỏi), </a:t>
                      </a:r>
                      <a:endParaRPr lang="en-US" sz="2400" kern="1200" smtClean="0">
                        <a:solidFill>
                          <a:schemeClr val="tx1"/>
                        </a:solidFill>
                        <a:effectLst/>
                        <a:latin typeface="+mn-lt"/>
                        <a:ea typeface="+mn-ea"/>
                        <a:cs typeface="+mn-cs"/>
                      </a:endParaRPr>
                    </a:p>
                    <a:p>
                      <a:pPr marL="342900" marR="0" lvl="0" indent="-342900" algn="just" defTabSz="914400" rtl="0" eaLnBrk="1" fontAlgn="auto" latinLnBrk="0" hangingPunct="1">
                        <a:lnSpc>
                          <a:spcPct val="115000"/>
                        </a:lnSpc>
                        <a:spcBef>
                          <a:spcPts val="0"/>
                        </a:spcBef>
                        <a:spcAft>
                          <a:spcPts val="0"/>
                        </a:spcAft>
                        <a:buClrTx/>
                        <a:buSzTx/>
                        <a:buFont typeface="Times New Roman" panose="02020603050405020304" pitchFamily="18" charset="0"/>
                        <a:buChar char="-"/>
                        <a:tabLst/>
                        <a:defRPr/>
                      </a:pPr>
                      <a:r>
                        <a:rPr lang="pl-PL" sz="2400" kern="1200" smtClean="0">
                          <a:solidFill>
                            <a:schemeClr val="tx1"/>
                          </a:solidFill>
                          <a:effectLst/>
                          <a:latin typeface="+mn-lt"/>
                          <a:ea typeface="+mn-ea"/>
                          <a:cs typeface="+mn-cs"/>
                        </a:rPr>
                        <a:t>Kết quả học tập cuối năm của học sinh có sự tiến bộ rõ rệt/vượt mục tiêu đề ra; hoặc biên bản họp cha mẹ học sinh ghi nhận kết quả tiến bộ của học sinh trong học tập và rèn luyện;</a:t>
                      </a:r>
                      <a:endParaRPr lang="en-GB" sz="2400" kern="1200" smtClean="0">
                        <a:solidFill>
                          <a:schemeClr val="tx1"/>
                        </a:solidFill>
                        <a:effectLst/>
                        <a:latin typeface="+mn-lt"/>
                        <a:ea typeface="+mn-ea"/>
                        <a:cs typeface="+mn-cs"/>
                      </a:endParaRPr>
                    </a:p>
                    <a:p>
                      <a:pPr marL="342900" marR="0" lvl="0" indent="-342900" algn="just">
                        <a:lnSpc>
                          <a:spcPct val="115000"/>
                        </a:lnSpc>
                        <a:spcBef>
                          <a:spcPts val="0"/>
                        </a:spcBef>
                        <a:spcAft>
                          <a:spcPts val="0"/>
                        </a:spcAft>
                        <a:buFont typeface="Times New Roman" panose="02020603050405020304" pitchFamily="18" charset="0"/>
                        <a:buChar char="-"/>
                      </a:pPr>
                      <a:r>
                        <a:rPr lang="pl-PL" sz="2400" kern="1200" smtClean="0">
                          <a:solidFill>
                            <a:schemeClr val="tx1"/>
                          </a:solidFill>
                          <a:effectLst/>
                          <a:latin typeface="+mn-lt"/>
                          <a:ea typeface="+mn-ea"/>
                          <a:cs typeface="+mn-cs"/>
                        </a:rPr>
                        <a:t>Giáo viên có ý kiến/báo cáo đề xuất, giới thiệu, chia sẻ các hình thức, phương pháp, công cụ kiểm tra đánh giá trong nhóm chuyên môn/tổ chuyên môn/hội đồng nhà trường</a:t>
                      </a:r>
                      <a:r>
                        <a:rPr lang="en-US" sz="2400" kern="1200" smtClean="0">
                          <a:solidFill>
                            <a:schemeClr val="tx1"/>
                          </a:solidFill>
                          <a:effectLst/>
                          <a:latin typeface="+mn-lt"/>
                          <a:ea typeface="+mn-ea"/>
                          <a:cs typeface="+mn-cs"/>
                        </a:rPr>
                        <a:t>.</a:t>
                      </a:r>
                      <a:endParaRPr lang="en-GB" sz="2400">
                        <a:effectLst/>
                        <a:latin typeface="+mj-lt"/>
                        <a:ea typeface="Times New Roman" panose="02020603050405020304" pitchFamily="18" charset="0"/>
                      </a:endParaRPr>
                    </a:p>
                  </a:txBody>
                  <a:tcPr marL="114300" marR="114300" marT="0" marB="0"/>
                </a:tc>
                <a:tc>
                  <a:txBody>
                    <a:bodyPr/>
                    <a:lstStyle/>
                    <a:p>
                      <a:endParaRPr lang="en-GB" sz="2000">
                        <a:latin typeface="+mj-lt"/>
                      </a:endParaRPr>
                    </a:p>
                  </a:txBody>
                  <a:tcPr/>
                </a:tc>
                <a:extLst>
                  <a:ext uri="{0D108BD9-81ED-4DB2-BD59-A6C34878D82A}">
                    <a16:rowId xmlns="" xmlns:a16="http://schemas.microsoft.com/office/drawing/2014/main" val="10000"/>
                  </a:ext>
                </a:extLst>
              </a:tr>
            </a:tbl>
          </a:graphicData>
        </a:graphic>
      </p:graphicFrame>
      <p:sp>
        <p:nvSpPr>
          <p:cNvPr id="5" name="Rectangle 4"/>
          <p:cNvSpPr/>
          <p:nvPr/>
        </p:nvSpPr>
        <p:spPr>
          <a:xfrm>
            <a:off x="241837" y="605105"/>
            <a:ext cx="11735515" cy="830997"/>
          </a:xfrm>
          <a:prstGeom prst="rect">
            <a:avLst/>
          </a:prstGeom>
        </p:spPr>
        <p:txBody>
          <a:bodyPr wrap="square">
            <a:spAutoFit/>
          </a:bodyPr>
          <a:lstStyle/>
          <a:p>
            <a:pPr algn="just"/>
            <a:r>
              <a:rPr lang="pl-PL" sz="2200" b="1" smtClean="0">
                <a:solidFill>
                  <a:srgbClr val="FF0000"/>
                </a:solidFill>
                <a:effectLst/>
                <a:latin typeface="+mj-lt"/>
                <a:ea typeface="Calibri" panose="020F0502020204030204" pitchFamily="34" charset="0"/>
              </a:rPr>
              <a:t>Tốt: </a:t>
            </a:r>
            <a:r>
              <a:rPr lang="pl-PL" sz="2400" b="1" i="1">
                <a:solidFill>
                  <a:srgbClr val="0000CC"/>
                </a:solidFill>
                <a:latin typeface="+mj-lt"/>
              </a:rPr>
              <a:t>Hướng dẫn, hỗ trợ đồng nghiệp kinh nghiệm triển khai hiệu quả việc kiểm tra đánh giá kết quả học tập và sự tiến bộ của học </a:t>
            </a:r>
            <a:r>
              <a:rPr lang="pl-PL" sz="2400" b="1" i="1" smtClean="0">
                <a:solidFill>
                  <a:srgbClr val="0000CC"/>
                </a:solidFill>
                <a:latin typeface="+mj-lt"/>
              </a:rPr>
              <a:t>sinh</a:t>
            </a:r>
            <a:r>
              <a:rPr lang="en-US" sz="2400" b="1" i="1" smtClean="0">
                <a:solidFill>
                  <a:srgbClr val="0000CC"/>
                </a:solidFill>
                <a:latin typeface="+mj-lt"/>
              </a:rPr>
              <a:t>.</a:t>
            </a:r>
            <a:endParaRPr lang="en-GB" sz="2200" b="1" i="1">
              <a:solidFill>
                <a:srgbClr val="0000CC"/>
              </a:solidFill>
              <a:latin typeface="+mj-lt"/>
            </a:endParaRPr>
          </a:p>
        </p:txBody>
      </p:sp>
      <p:sp>
        <p:nvSpPr>
          <p:cNvPr id="9" name="Rectangle 8"/>
          <p:cNvSpPr/>
          <p:nvPr/>
        </p:nvSpPr>
        <p:spPr>
          <a:xfrm>
            <a:off x="128790" y="143440"/>
            <a:ext cx="11590986" cy="461665"/>
          </a:xfrm>
          <a:prstGeom prst="rect">
            <a:avLst/>
          </a:prstGeom>
        </p:spPr>
        <p:txBody>
          <a:bodyPr wrap="square">
            <a:spAutoFit/>
          </a:bodyPr>
          <a:lstStyle/>
          <a:p>
            <a:pPr algn="ctr">
              <a:spcBef>
                <a:spcPts val="0"/>
              </a:spcBef>
              <a:spcAft>
                <a:spcPts val="0"/>
              </a:spcAft>
            </a:pPr>
            <a:r>
              <a:rPr lang="fr-FR" sz="2200" b="1" smtClean="0">
                <a:solidFill>
                  <a:srgbClr val="7030A0"/>
                </a:solidFill>
                <a:effectLst/>
                <a:latin typeface="+mj-lt"/>
              </a:rPr>
              <a:t>Tiêu chí 6. </a:t>
            </a:r>
            <a:r>
              <a:rPr lang="pl-PL" sz="2400" b="1">
                <a:solidFill>
                  <a:srgbClr val="FF0000"/>
                </a:solidFill>
                <a:latin typeface="+mj-lt"/>
              </a:rPr>
              <a:t>Kiểm tra, đánh giá theo hướng phát triển phẩm chất, năng lực học sinh</a:t>
            </a:r>
            <a:endParaRPr lang="en-GB" altLang="en-US" sz="2200" b="1" smtClean="0">
              <a:solidFill>
                <a:srgbClr val="FF0000"/>
              </a:solidFill>
              <a:latin typeface="+mj-lt"/>
            </a:endParaRPr>
          </a:p>
        </p:txBody>
      </p:sp>
      <p:sp>
        <p:nvSpPr>
          <p:cNvPr id="6" name="Rectangle 5"/>
          <p:cNvSpPr/>
          <p:nvPr/>
        </p:nvSpPr>
        <p:spPr>
          <a:xfrm>
            <a:off x="6266613" y="1647023"/>
            <a:ext cx="5594461" cy="4708981"/>
          </a:xfrm>
          <a:prstGeom prst="rect">
            <a:avLst/>
          </a:prstGeom>
        </p:spPr>
        <p:txBody>
          <a:bodyPr wrap="square">
            <a:spAutoFit/>
          </a:bodyPr>
          <a:lstStyle/>
          <a:p>
            <a:pPr algn="just"/>
            <a:r>
              <a:rPr lang="en-US" sz="2400" b="1" smtClean="0">
                <a:solidFill>
                  <a:srgbClr val="002060"/>
                </a:solidFill>
                <a:latin typeface="+mj-lt"/>
              </a:rPr>
              <a:t>- </a:t>
            </a:r>
            <a:r>
              <a:rPr lang="en-US" sz="2500" b="1" i="1" smtClean="0">
                <a:solidFill>
                  <a:srgbClr val="002060"/>
                </a:solidFill>
                <a:latin typeface="+mj-lt"/>
              </a:rPr>
              <a:t>Biên </a:t>
            </a:r>
            <a:r>
              <a:rPr lang="en-US" sz="2500" b="1" i="1">
                <a:solidFill>
                  <a:srgbClr val="002060"/>
                </a:solidFill>
                <a:latin typeface="+mj-lt"/>
              </a:rPr>
              <a:t>bản họp tổ CM về các hoạt động </a:t>
            </a:r>
            <a:r>
              <a:rPr lang="en-US" sz="2500" b="1" i="1" smtClean="0">
                <a:solidFill>
                  <a:srgbClr val="002060"/>
                </a:solidFill>
                <a:latin typeface="+mj-lt"/>
              </a:rPr>
              <a:t>kiểm tra đánh giá học sinh theo TT22.</a:t>
            </a:r>
            <a:endParaRPr lang="en-US" sz="2500" b="1" i="1">
              <a:solidFill>
                <a:srgbClr val="002060"/>
              </a:solidFill>
              <a:latin typeface="+mj-lt"/>
            </a:endParaRPr>
          </a:p>
          <a:p>
            <a:pPr algn="just"/>
            <a:r>
              <a:rPr lang="en-US" sz="2500" b="1" i="1" smtClean="0">
                <a:solidFill>
                  <a:srgbClr val="002060"/>
                </a:solidFill>
                <a:latin typeface="+mj-lt"/>
              </a:rPr>
              <a:t>- Phiếu đánh giá nhận xét Tốt của BGH về đánh giá nhận xét thường xuyên HS theo TT 22.</a:t>
            </a:r>
            <a:endParaRPr lang="en-US" sz="2500" b="1" i="1">
              <a:solidFill>
                <a:srgbClr val="002060"/>
              </a:solidFill>
              <a:latin typeface="+mj-lt"/>
            </a:endParaRPr>
          </a:p>
          <a:p>
            <a:pPr algn="just"/>
            <a:r>
              <a:rPr lang="en-US" sz="2500" b="1" i="1" smtClean="0">
                <a:solidFill>
                  <a:srgbClr val="002060"/>
                </a:solidFill>
                <a:latin typeface="+mj-lt"/>
              </a:rPr>
              <a:t>- KQ học tập tiến bộ của HS.</a:t>
            </a:r>
          </a:p>
          <a:p>
            <a:pPr algn="just"/>
            <a:r>
              <a:rPr lang="en-US" sz="2500" b="1" i="1" smtClean="0">
                <a:solidFill>
                  <a:srgbClr val="002060"/>
                </a:solidFill>
                <a:latin typeface="+mj-lt"/>
              </a:rPr>
              <a:t>- Phiếu dự giờ xếp loại Tốt.</a:t>
            </a:r>
          </a:p>
          <a:p>
            <a:pPr algn="just"/>
            <a:r>
              <a:rPr lang="en-US" sz="2500" b="1" i="1" smtClean="0">
                <a:solidFill>
                  <a:srgbClr val="002060"/>
                </a:solidFill>
                <a:latin typeface="+mj-lt"/>
              </a:rPr>
              <a:t>- Thực hiện CĐ của HĐBM về đánh giá, nhận xét theo hướng </a:t>
            </a:r>
            <a:r>
              <a:rPr lang="en-US" sz="2500" b="1" i="1">
                <a:solidFill>
                  <a:srgbClr val="002060"/>
                </a:solidFill>
                <a:latin typeface="+mj-lt"/>
              </a:rPr>
              <a:t>phát triển NL,PC học sinh</a:t>
            </a:r>
            <a:r>
              <a:rPr lang="en-US" sz="2500" b="1" i="1" smtClean="0">
                <a:solidFill>
                  <a:srgbClr val="002060"/>
                </a:solidFill>
                <a:latin typeface="+mj-lt"/>
              </a:rPr>
              <a:t>.</a:t>
            </a:r>
          </a:p>
          <a:p>
            <a:pPr algn="just"/>
            <a:r>
              <a:rPr lang="en-US" sz="2500" b="1" i="1" smtClean="0">
                <a:solidFill>
                  <a:srgbClr val="002060"/>
                </a:solidFill>
                <a:latin typeface="+mj-lt"/>
              </a:rPr>
              <a:t>- Sản phẩm của HS về Toán-TV phát triển NL,PC trên bảng Tổ CM.</a:t>
            </a:r>
            <a:endParaRPr lang="en-US" sz="2500" b="1" i="1">
              <a:solidFill>
                <a:srgbClr val="002060"/>
              </a:solidFill>
              <a:latin typeface="+mj-lt"/>
            </a:endParaRPr>
          </a:p>
        </p:txBody>
      </p:sp>
    </p:spTree>
    <p:extLst>
      <p:ext uri="{BB962C8B-B14F-4D97-AF65-F5344CB8AC3E}">
        <p14:creationId xmlns:p14="http://schemas.microsoft.com/office/powerpoint/2010/main" val="123294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285" r="13643"/>
          <a:stretch/>
        </p:blipFill>
        <p:spPr>
          <a:xfrm>
            <a:off x="0" y="0"/>
            <a:ext cx="12192000" cy="6858000"/>
          </a:xfrm>
          <a:prstGeom prst="rect">
            <a:avLst/>
          </a:prstGeom>
        </p:spPr>
      </p:pic>
    </p:spTree>
    <p:extLst>
      <p:ext uri="{BB962C8B-B14F-4D97-AF65-F5344CB8AC3E}">
        <p14:creationId xmlns:p14="http://schemas.microsoft.com/office/powerpoint/2010/main" val="25551447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484093254"/>
              </p:ext>
            </p:extLst>
          </p:nvPr>
        </p:nvGraphicFramePr>
        <p:xfrm>
          <a:off x="241837" y="1751527"/>
          <a:ext cx="11632484" cy="5047488"/>
        </p:xfrm>
        <a:graphic>
          <a:graphicData uri="http://schemas.openxmlformats.org/drawingml/2006/table">
            <a:tbl>
              <a:tblPr firstRow="1" bandRow="1">
                <a:tableStyleId>{5940675A-B579-460E-94D1-54222C63F5DA}</a:tableStyleId>
              </a:tblPr>
              <a:tblGrid>
                <a:gridCol w="6970332">
                  <a:extLst>
                    <a:ext uri="{9D8B030D-6E8A-4147-A177-3AD203B41FA5}">
                      <a16:colId xmlns="" xmlns:a16="http://schemas.microsoft.com/office/drawing/2014/main" val="20000"/>
                    </a:ext>
                  </a:extLst>
                </a:gridCol>
                <a:gridCol w="4662152">
                  <a:extLst>
                    <a:ext uri="{9D8B030D-6E8A-4147-A177-3AD203B41FA5}">
                      <a16:colId xmlns="" xmlns:a16="http://schemas.microsoft.com/office/drawing/2014/main" val="20001"/>
                    </a:ext>
                  </a:extLst>
                </a:gridCol>
              </a:tblGrid>
              <a:tr h="4791879">
                <a:tc>
                  <a:txBody>
                    <a:bodyPr/>
                    <a:lstStyle/>
                    <a:p>
                      <a:pPr marL="342900" marR="0" lvl="0" indent="-342900" algn="just" defTabSz="914400" rtl="0" eaLnBrk="1" fontAlgn="auto" latinLnBrk="0" hangingPunct="1">
                        <a:lnSpc>
                          <a:spcPct val="115000"/>
                        </a:lnSpc>
                        <a:spcBef>
                          <a:spcPts val="0"/>
                        </a:spcBef>
                        <a:spcAft>
                          <a:spcPts val="0"/>
                        </a:spcAft>
                        <a:buClrTx/>
                        <a:buSzTx/>
                        <a:buFont typeface="Times New Roman" panose="02020603050405020304" pitchFamily="18" charset="0"/>
                        <a:buChar char="-"/>
                        <a:tabLst/>
                        <a:defRPr/>
                      </a:pPr>
                      <a:r>
                        <a:rPr lang="pl-PL" sz="1800" kern="1200" smtClean="0">
                          <a:solidFill>
                            <a:schemeClr val="tx1"/>
                          </a:solidFill>
                          <a:effectLst/>
                          <a:latin typeface="+mn-lt"/>
                          <a:ea typeface="+mn-ea"/>
                          <a:cs typeface="+mn-cs"/>
                        </a:rPr>
                        <a:t>Phiếu dự giờ/tiết dạy chuyên đề/tiết hoạt động ngoài giờ lên lớp/tiết sinh hoạt lớp được đánh giá và xếp loại tốt (giỏi) trong đó ghi nhận kết quả thực hiện được các biện pháp tư vấn và hỗ trợ phù hợp với từng đối tượng học sinh; </a:t>
                      </a:r>
                      <a:endParaRPr lang="en-GB" sz="1800" kern="1200" smtClean="0">
                        <a:solidFill>
                          <a:schemeClr val="tx1"/>
                        </a:solidFill>
                        <a:effectLst/>
                        <a:latin typeface="+mn-lt"/>
                        <a:ea typeface="+mn-ea"/>
                        <a:cs typeface="+mn-cs"/>
                      </a:endParaRPr>
                    </a:p>
                    <a:p>
                      <a:pPr marL="342900" marR="0" lvl="0" indent="-342900" algn="just" defTabSz="914400" rtl="0" eaLnBrk="1" fontAlgn="auto" latinLnBrk="0" hangingPunct="1">
                        <a:lnSpc>
                          <a:spcPct val="115000"/>
                        </a:lnSpc>
                        <a:spcBef>
                          <a:spcPts val="0"/>
                        </a:spcBef>
                        <a:spcAft>
                          <a:spcPts val="0"/>
                        </a:spcAft>
                        <a:buClrTx/>
                        <a:buSzTx/>
                        <a:buFont typeface="Times New Roman" panose="02020603050405020304" pitchFamily="18" charset="0"/>
                        <a:buChar char="-"/>
                        <a:tabLst/>
                        <a:defRPr/>
                      </a:pPr>
                      <a:r>
                        <a:rPr lang="pl-PL" sz="1800" kern="1200" smtClean="0">
                          <a:solidFill>
                            <a:schemeClr val="tx1"/>
                          </a:solidFill>
                          <a:effectLst/>
                          <a:latin typeface="+mn-lt"/>
                          <a:ea typeface="+mn-ea"/>
                          <a:cs typeface="+mn-cs"/>
                        </a:rPr>
                        <a:t>Kết quả học tập, rèn luyện của học sinh có sự tiến bộ rõ rệt/vượt mục tiêu và kết quả học tập, rèn luyện của học sinh hòa nhập có sự tiến bộ (nếu có), hoặc kết quả vận động học sinh dân tộc thiểu số đến lớp (nếu có); </a:t>
                      </a:r>
                      <a:endParaRPr lang="en-GB" sz="1800" kern="1200" smtClean="0">
                        <a:solidFill>
                          <a:schemeClr val="tx1"/>
                        </a:solidFill>
                        <a:effectLst/>
                        <a:latin typeface="+mn-lt"/>
                        <a:ea typeface="+mn-ea"/>
                        <a:cs typeface="+mn-cs"/>
                      </a:endParaRPr>
                    </a:p>
                    <a:p>
                      <a:pPr marL="342900" marR="0" lvl="0" indent="-342900" algn="just" defTabSz="914400" rtl="0" eaLnBrk="1" fontAlgn="auto" latinLnBrk="0" hangingPunct="1">
                        <a:lnSpc>
                          <a:spcPct val="115000"/>
                        </a:lnSpc>
                        <a:spcBef>
                          <a:spcPts val="0"/>
                        </a:spcBef>
                        <a:spcAft>
                          <a:spcPts val="0"/>
                        </a:spcAft>
                        <a:buClrTx/>
                        <a:buSzTx/>
                        <a:buFont typeface="Times New Roman" panose="02020603050405020304" pitchFamily="18" charset="0"/>
                        <a:buChar char="-"/>
                        <a:tabLst/>
                        <a:defRPr/>
                      </a:pPr>
                      <a:r>
                        <a:rPr lang="pl-PL" sz="1800" kern="1200" smtClean="0">
                          <a:solidFill>
                            <a:schemeClr val="tx1"/>
                          </a:solidFill>
                          <a:effectLst/>
                          <a:latin typeface="+mn-lt"/>
                          <a:ea typeface="+mn-ea"/>
                          <a:cs typeface="+mn-cs"/>
                        </a:rPr>
                        <a:t>Ý kiến trao đổi/báo cáo chuyên đề/danh mục đề tài, sáng kiến giáo viên có tham gia trong đó có đề xuất các biện pháp tư vấn tâm lí, tư vấn hướng nghiệp, hỗ trợ học sinh được thực hiện có hiệu quả được nhà trường, cơ quan quản lý cấp trên xác nhận; hoặc ý kiến ghi nhận, đánh giá từ đồng nghiệp/nhóm chuyên môn/tổ chuyên môn/ban giám hiệu/cấp trên ghi nhận giáo viên có ý kiến trao đổi, đề xuất, chia sẻ kinh nghiệm duy trì sĩ số/vận động học sinh dân tộc thiểu, vùng khó khăn đến lớp.</a:t>
                      </a:r>
                      <a:endParaRPr lang="en-GB" sz="2400">
                        <a:effectLst/>
                        <a:latin typeface="+mj-lt"/>
                        <a:ea typeface="Times New Roman" panose="02020603050405020304" pitchFamily="18" charset="0"/>
                      </a:endParaRPr>
                    </a:p>
                  </a:txBody>
                  <a:tcPr marL="114300" marR="114300" marT="0" marB="0"/>
                </a:tc>
                <a:tc>
                  <a:txBody>
                    <a:bodyPr/>
                    <a:lstStyle/>
                    <a:p>
                      <a:endParaRPr lang="en-GB" sz="2000">
                        <a:latin typeface="+mj-lt"/>
                      </a:endParaRPr>
                    </a:p>
                  </a:txBody>
                  <a:tcPr/>
                </a:tc>
                <a:extLst>
                  <a:ext uri="{0D108BD9-81ED-4DB2-BD59-A6C34878D82A}">
                    <a16:rowId xmlns="" xmlns:a16="http://schemas.microsoft.com/office/drawing/2014/main" val="10000"/>
                  </a:ext>
                </a:extLst>
              </a:tr>
            </a:tbl>
          </a:graphicData>
        </a:graphic>
      </p:graphicFrame>
      <p:sp>
        <p:nvSpPr>
          <p:cNvPr id="5" name="Rectangle 4"/>
          <p:cNvSpPr/>
          <p:nvPr/>
        </p:nvSpPr>
        <p:spPr>
          <a:xfrm>
            <a:off x="241837" y="762817"/>
            <a:ext cx="11735515" cy="830997"/>
          </a:xfrm>
          <a:prstGeom prst="rect">
            <a:avLst/>
          </a:prstGeom>
        </p:spPr>
        <p:txBody>
          <a:bodyPr wrap="square">
            <a:spAutoFit/>
          </a:bodyPr>
          <a:lstStyle/>
          <a:p>
            <a:pPr algn="just"/>
            <a:r>
              <a:rPr lang="pl-PL" sz="2200" b="1" smtClean="0">
                <a:solidFill>
                  <a:srgbClr val="FF0000"/>
                </a:solidFill>
                <a:effectLst/>
                <a:latin typeface="+mj-lt"/>
                <a:ea typeface="Calibri" panose="020F0502020204030204" pitchFamily="34" charset="0"/>
              </a:rPr>
              <a:t>Tốt: </a:t>
            </a:r>
            <a:r>
              <a:rPr lang="pl-PL" sz="2400" b="1" i="1">
                <a:solidFill>
                  <a:srgbClr val="0000CC"/>
                </a:solidFill>
                <a:latin typeface="+mj-lt"/>
              </a:rPr>
              <a:t>Hướng dẫn, hỗ trợ đồng nghiệp kinh nghiệm triển khai hiệu quả hoạt động tư vấn và hỗ trợ học sinh trong hoạt động dạy học và giáo </a:t>
            </a:r>
            <a:r>
              <a:rPr lang="pl-PL" sz="2400" b="1" i="1" smtClean="0">
                <a:solidFill>
                  <a:srgbClr val="0000CC"/>
                </a:solidFill>
                <a:latin typeface="+mj-lt"/>
              </a:rPr>
              <a:t>dục</a:t>
            </a:r>
            <a:r>
              <a:rPr lang="en-US" sz="2400" b="1" i="1" smtClean="0">
                <a:solidFill>
                  <a:srgbClr val="0000CC"/>
                </a:solidFill>
                <a:latin typeface="+mj-lt"/>
              </a:rPr>
              <a:t>.</a:t>
            </a:r>
            <a:endParaRPr lang="en-GB" sz="2200" b="1" i="1">
              <a:solidFill>
                <a:srgbClr val="0000CC"/>
              </a:solidFill>
              <a:latin typeface="+mj-lt"/>
            </a:endParaRPr>
          </a:p>
        </p:txBody>
      </p:sp>
      <p:sp>
        <p:nvSpPr>
          <p:cNvPr id="9" name="Rectangle 8"/>
          <p:cNvSpPr/>
          <p:nvPr/>
        </p:nvSpPr>
        <p:spPr>
          <a:xfrm>
            <a:off x="128790" y="143440"/>
            <a:ext cx="11590986" cy="461665"/>
          </a:xfrm>
          <a:prstGeom prst="rect">
            <a:avLst/>
          </a:prstGeom>
        </p:spPr>
        <p:txBody>
          <a:bodyPr wrap="square">
            <a:spAutoFit/>
          </a:bodyPr>
          <a:lstStyle/>
          <a:p>
            <a:pPr algn="ctr">
              <a:spcBef>
                <a:spcPts val="0"/>
              </a:spcBef>
              <a:spcAft>
                <a:spcPts val="0"/>
              </a:spcAft>
            </a:pPr>
            <a:r>
              <a:rPr lang="fr-FR" sz="2200" b="1" smtClean="0">
                <a:solidFill>
                  <a:srgbClr val="7030A0"/>
                </a:solidFill>
                <a:effectLst/>
                <a:latin typeface="+mj-lt"/>
              </a:rPr>
              <a:t>Tiêu chí 7. </a:t>
            </a:r>
            <a:r>
              <a:rPr lang="pl-PL" sz="2400" b="1" i="1">
                <a:solidFill>
                  <a:srgbClr val="FF0000"/>
                </a:solidFill>
                <a:latin typeface="+mj-lt"/>
              </a:rPr>
              <a:t>Tư vấn và hỗ trợ học sinh</a:t>
            </a:r>
            <a:endParaRPr lang="en-GB" altLang="en-US" sz="2200" b="1" i="1" smtClean="0">
              <a:solidFill>
                <a:srgbClr val="FF0000"/>
              </a:solidFill>
              <a:latin typeface="+mj-lt"/>
            </a:endParaRPr>
          </a:p>
        </p:txBody>
      </p:sp>
      <p:sp>
        <p:nvSpPr>
          <p:cNvPr id="6" name="Rectangle 5"/>
          <p:cNvSpPr/>
          <p:nvPr/>
        </p:nvSpPr>
        <p:spPr>
          <a:xfrm>
            <a:off x="7259391" y="1793546"/>
            <a:ext cx="4614930" cy="4324261"/>
          </a:xfrm>
          <a:prstGeom prst="rect">
            <a:avLst/>
          </a:prstGeom>
        </p:spPr>
        <p:txBody>
          <a:bodyPr wrap="square">
            <a:spAutoFit/>
          </a:bodyPr>
          <a:lstStyle/>
          <a:p>
            <a:pPr algn="just"/>
            <a:r>
              <a:rPr lang="en-US" sz="2400" b="1" smtClean="0">
                <a:solidFill>
                  <a:srgbClr val="002060"/>
                </a:solidFill>
                <a:latin typeface="+mj-lt"/>
              </a:rPr>
              <a:t>- </a:t>
            </a:r>
            <a:r>
              <a:rPr lang="en-US" sz="2500" b="1" i="1" smtClean="0">
                <a:solidFill>
                  <a:srgbClr val="002060"/>
                </a:solidFill>
                <a:latin typeface="+mj-lt"/>
              </a:rPr>
              <a:t>SKKN được công nhận về tổ chức hiệu quả cho HS về hoạt động GD NGLL.</a:t>
            </a:r>
          </a:p>
          <a:p>
            <a:pPr algn="just"/>
            <a:r>
              <a:rPr lang="en-US" sz="2500" b="1" i="1" smtClean="0">
                <a:solidFill>
                  <a:srgbClr val="002060"/>
                </a:solidFill>
                <a:latin typeface="+mj-lt"/>
              </a:rPr>
              <a:t>- KH dạy học phụ đạo cho HS.</a:t>
            </a:r>
          </a:p>
          <a:p>
            <a:pPr algn="just"/>
            <a:r>
              <a:rPr lang="en-US" sz="2500" b="1" i="1" smtClean="0">
                <a:solidFill>
                  <a:srgbClr val="002060"/>
                </a:solidFill>
                <a:latin typeface="+mj-lt"/>
              </a:rPr>
              <a:t>- KQ HS có tiến bộ về học tập cuối năm.</a:t>
            </a:r>
          </a:p>
          <a:p>
            <a:pPr algn="just"/>
            <a:r>
              <a:rPr lang="en-US" sz="2500" b="1" i="1" smtClean="0">
                <a:solidFill>
                  <a:srgbClr val="002060"/>
                </a:solidFill>
                <a:latin typeface="+mj-lt"/>
              </a:rPr>
              <a:t>- Hình ảnh về tổ chức các hoạt động GD NGLL, ngoại khoá có hiệu quả.</a:t>
            </a:r>
          </a:p>
          <a:p>
            <a:pPr algn="just"/>
            <a:r>
              <a:rPr lang="en-US" sz="2500" b="1" i="1" smtClean="0">
                <a:solidFill>
                  <a:srgbClr val="002060"/>
                </a:solidFill>
                <a:latin typeface="+mj-lt"/>
              </a:rPr>
              <a:t>- Tư vấn cho GV trong tổ về cách tổ chức GD NGLL, ngoại khoá</a:t>
            </a:r>
            <a:endParaRPr lang="en-GB" sz="2500" b="1" i="1">
              <a:solidFill>
                <a:srgbClr val="002060"/>
              </a:solidFill>
              <a:latin typeface="+mj-lt"/>
            </a:endParaRPr>
          </a:p>
        </p:txBody>
      </p:sp>
    </p:spTree>
    <p:extLst>
      <p:ext uri="{BB962C8B-B14F-4D97-AF65-F5344CB8AC3E}">
        <p14:creationId xmlns:p14="http://schemas.microsoft.com/office/powerpoint/2010/main" val="406958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177169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839442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14"/>
          <p:cNvGrpSpPr>
            <a:grpSpLocks/>
          </p:cNvGrpSpPr>
          <p:nvPr/>
        </p:nvGrpSpPr>
        <p:grpSpPr bwMode="auto">
          <a:xfrm>
            <a:off x="1" y="-3175"/>
            <a:ext cx="12191999" cy="6861170"/>
            <a:chOff x="1618968" y="-2860"/>
            <a:chExt cx="9786268" cy="6861561"/>
          </a:xfrm>
        </p:grpSpPr>
        <p:pic>
          <p:nvPicPr>
            <p:cNvPr id="25603" name="Picture 2"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8969" y="-2860"/>
              <a:ext cx="9786267" cy="686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4" name="Group 13"/>
            <p:cNvGrpSpPr>
              <a:grpSpLocks/>
            </p:cNvGrpSpPr>
            <p:nvPr/>
          </p:nvGrpSpPr>
          <p:grpSpPr bwMode="auto">
            <a:xfrm>
              <a:off x="1618968" y="1505351"/>
              <a:ext cx="9143336" cy="5353350"/>
              <a:chOff x="1618968" y="1505351"/>
              <a:chExt cx="9143336" cy="5353350"/>
            </a:xfrm>
          </p:grpSpPr>
          <p:sp>
            <p:nvSpPr>
              <p:cNvPr id="6" name="Oval 5"/>
              <p:cNvSpPr/>
              <p:nvPr/>
            </p:nvSpPr>
            <p:spPr>
              <a:xfrm>
                <a:off x="5725209" y="3334255"/>
                <a:ext cx="1522400" cy="131293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b="1" dirty="0" err="1">
                    <a:solidFill>
                      <a:schemeClr val="accent1">
                        <a:lumMod val="75000"/>
                      </a:schemeClr>
                    </a:solidFill>
                  </a:rPr>
                  <a:t>Chân</a:t>
                </a:r>
                <a:r>
                  <a:rPr lang="en-US" sz="1600" b="1" dirty="0">
                    <a:solidFill>
                      <a:schemeClr val="accent1">
                        <a:lumMod val="75000"/>
                      </a:schemeClr>
                    </a:solidFill>
                  </a:rPr>
                  <a:t> dung </a:t>
                </a:r>
                <a:r>
                  <a:rPr lang="en-US" sz="1600" b="1" dirty="0" err="1">
                    <a:solidFill>
                      <a:schemeClr val="accent1">
                        <a:lumMod val="75000"/>
                      </a:schemeClr>
                    </a:solidFill>
                  </a:rPr>
                  <a:t>người</a:t>
                </a:r>
                <a:r>
                  <a:rPr lang="en-US" sz="1600" b="1" dirty="0">
                    <a:solidFill>
                      <a:schemeClr val="accent1">
                        <a:lumMod val="75000"/>
                      </a:schemeClr>
                    </a:solidFill>
                  </a:rPr>
                  <a:t> GV</a:t>
                </a:r>
              </a:p>
            </p:txBody>
          </p:sp>
          <p:sp>
            <p:nvSpPr>
              <p:cNvPr id="9" name="Rectangle 8"/>
              <p:cNvSpPr/>
              <p:nvPr/>
            </p:nvSpPr>
            <p:spPr>
              <a:xfrm>
                <a:off x="4833964" y="1505351"/>
                <a:ext cx="1819926" cy="9700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err="1">
                    <a:solidFill>
                      <a:schemeClr val="accent1">
                        <a:lumMod val="75000"/>
                      </a:schemeClr>
                    </a:solidFill>
                  </a:rPr>
                  <a:t>Phẩm</a:t>
                </a:r>
                <a:r>
                  <a:rPr lang="en-US" sz="2400" b="1">
                    <a:solidFill>
                      <a:schemeClr val="accent1">
                        <a:lumMod val="75000"/>
                      </a:schemeClr>
                    </a:solidFill>
                  </a:rPr>
                  <a:t> chất </a:t>
                </a:r>
              </a:p>
              <a:p>
                <a:pPr algn="ctr" fontAlgn="auto">
                  <a:spcBef>
                    <a:spcPts val="0"/>
                  </a:spcBef>
                  <a:spcAft>
                    <a:spcPts val="0"/>
                  </a:spcAft>
                  <a:defRPr/>
                </a:pPr>
                <a:r>
                  <a:rPr lang="en-US" sz="2400" b="1">
                    <a:solidFill>
                      <a:schemeClr val="accent1">
                        <a:lumMod val="75000"/>
                      </a:schemeClr>
                    </a:solidFill>
                  </a:rPr>
                  <a:t>nhà giáo </a:t>
                </a:r>
                <a:endParaRPr lang="en-US" sz="2400" b="1" dirty="0">
                  <a:solidFill>
                    <a:schemeClr val="accent1">
                      <a:lumMod val="75000"/>
                    </a:schemeClr>
                  </a:solidFill>
                </a:endParaRPr>
              </a:p>
            </p:txBody>
          </p:sp>
          <p:sp>
            <p:nvSpPr>
              <p:cNvPr id="10" name="Rectangle 9"/>
              <p:cNvSpPr/>
              <p:nvPr/>
            </p:nvSpPr>
            <p:spPr>
              <a:xfrm>
                <a:off x="8300112" y="3010387"/>
                <a:ext cx="2462192" cy="971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a:solidFill>
                      <a:schemeClr val="accent1">
                        <a:lumMod val="75000"/>
                      </a:schemeClr>
                    </a:solidFill>
                  </a:rPr>
                  <a:t>Phát triển chuyên môn, nghiệp vụ</a:t>
                </a:r>
                <a:endParaRPr lang="en-US" sz="2400" b="1" dirty="0">
                  <a:solidFill>
                    <a:schemeClr val="accent1">
                      <a:lumMod val="75000"/>
                    </a:schemeClr>
                  </a:solidFill>
                </a:endParaRPr>
              </a:p>
            </p:txBody>
          </p:sp>
          <p:sp>
            <p:nvSpPr>
              <p:cNvPr id="11" name="Rectangle 10"/>
              <p:cNvSpPr/>
              <p:nvPr/>
            </p:nvSpPr>
            <p:spPr>
              <a:xfrm>
                <a:off x="7582568" y="5944255"/>
                <a:ext cx="2616614" cy="9144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a:solidFill>
                      <a:schemeClr val="accent1">
                        <a:lumMod val="75000"/>
                      </a:schemeClr>
                    </a:solidFill>
                  </a:rPr>
                  <a:t>Xây dựng môi trường giáo dục </a:t>
                </a:r>
                <a:endParaRPr lang="en-US" sz="2400" b="1" dirty="0">
                  <a:solidFill>
                    <a:schemeClr val="accent1">
                      <a:lumMod val="75000"/>
                    </a:schemeClr>
                  </a:solidFill>
                </a:endParaRPr>
              </a:p>
            </p:txBody>
          </p:sp>
          <p:sp>
            <p:nvSpPr>
              <p:cNvPr id="12" name="Rectangle 11"/>
              <p:cNvSpPr/>
              <p:nvPr/>
            </p:nvSpPr>
            <p:spPr>
              <a:xfrm>
                <a:off x="2785184" y="5704528"/>
                <a:ext cx="3175578" cy="970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a:solidFill>
                      <a:schemeClr val="accent1">
                        <a:lumMod val="75000"/>
                      </a:schemeClr>
                    </a:solidFill>
                  </a:rPr>
                  <a:t>Phát triển mối quan hệ nhà trường, gia đình và xã hội </a:t>
                </a:r>
              </a:p>
            </p:txBody>
          </p:sp>
          <p:sp>
            <p:nvSpPr>
              <p:cNvPr id="13" name="Rectangle 12"/>
              <p:cNvSpPr/>
              <p:nvPr/>
            </p:nvSpPr>
            <p:spPr>
              <a:xfrm>
                <a:off x="1618968" y="3073891"/>
                <a:ext cx="2915204" cy="12024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en-US" sz="2200" b="1" dirty="0">
                    <a:solidFill>
                      <a:schemeClr val="tx2"/>
                    </a:solidFill>
                  </a:rPr>
                  <a:t>Sử dụng ngoại ngữ/ tiếng dân tộc, ứng dụng CNTT, khai thác và sử dụng thiết bị CN trong dạy học, giáo dục</a:t>
                </a:r>
              </a:p>
            </p:txBody>
          </p:sp>
        </p:gr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481" y="0"/>
            <a:ext cx="8882742" cy="6858000"/>
          </a:xfrm>
          <a:prstGeom prst="rect">
            <a:avLst/>
          </a:prstGeom>
        </p:spPr>
      </p:pic>
    </p:spTree>
    <p:extLst>
      <p:ext uri="{BB962C8B-B14F-4D97-AF65-F5344CB8AC3E}">
        <p14:creationId xmlns:p14="http://schemas.microsoft.com/office/powerpoint/2010/main" val="16988728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722288" y="1752200"/>
            <a:ext cx="1093309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hangingPunct="0"/>
            <a:r>
              <a:rPr lang="en-US" sz="3200" b="1" i="1" smtClean="0">
                <a:solidFill>
                  <a:srgbClr val="0000CC"/>
                </a:solidFill>
                <a:latin typeface="+mj-lt"/>
              </a:rPr>
              <a:t>	</a:t>
            </a:r>
            <a:r>
              <a:rPr lang="pl-PL" sz="3200" b="1" i="1">
                <a:solidFill>
                  <a:srgbClr val="0000CC"/>
                </a:solidFill>
                <a:latin typeface="+mj-lt"/>
              </a:rPr>
              <a:t>Thực hiện xây dựng môi trường giáo dục an toàn, lành mạnh, dân chủ, phòng, chống bạo lực học đường</a:t>
            </a:r>
            <a:endParaRPr kumimoji="0" lang="en-GB" altLang="en-US" sz="3200" b="1" i="1" u="none" strike="noStrike" cap="none" normalizeH="0" baseline="0" smtClean="0">
              <a:ln>
                <a:noFill/>
              </a:ln>
              <a:solidFill>
                <a:srgbClr val="0000CC"/>
              </a:solidFill>
              <a:effectLst/>
              <a:latin typeface="+mj-lt"/>
            </a:endParaRPr>
          </a:p>
        </p:txBody>
      </p:sp>
      <p:sp>
        <p:nvSpPr>
          <p:cNvPr id="6" name="Rectangle 5"/>
          <p:cNvSpPr/>
          <p:nvPr/>
        </p:nvSpPr>
        <p:spPr>
          <a:xfrm>
            <a:off x="1607804" y="480359"/>
            <a:ext cx="8886664" cy="658642"/>
          </a:xfrm>
          <a:prstGeom prst="rect">
            <a:avLst/>
          </a:prstGeom>
        </p:spPr>
        <p:txBody>
          <a:bodyPr wrap="none">
            <a:spAutoFit/>
          </a:bodyPr>
          <a:lstStyle/>
          <a:p>
            <a:pPr>
              <a:lnSpc>
                <a:spcPct val="115000"/>
              </a:lnSpc>
              <a:spcBef>
                <a:spcPts val="200"/>
              </a:spcBef>
              <a:spcAft>
                <a:spcPts val="200"/>
              </a:spcAft>
            </a:pPr>
            <a:r>
              <a:rPr lang="fr-FR" sz="3200" b="1" spc="-40" smtClean="0">
                <a:effectLst/>
              </a:rPr>
              <a:t>Tiêu chuẩn 3: </a:t>
            </a:r>
            <a:r>
              <a:rPr lang="pl-PL" sz="3200" b="1">
                <a:solidFill>
                  <a:srgbClr val="FF0000"/>
                </a:solidFill>
              </a:rPr>
              <a:t>Xây dựng môi trường giáo dục</a:t>
            </a:r>
            <a:endParaRPr lang="en-GB" sz="3200" b="1">
              <a:solidFill>
                <a:srgbClr val="FF0000"/>
              </a:solidFill>
              <a:effectLst/>
            </a:endParaRPr>
          </a:p>
        </p:txBody>
      </p:sp>
      <p:sp>
        <p:nvSpPr>
          <p:cNvPr id="11" name="Rectangle 10"/>
          <p:cNvSpPr/>
          <p:nvPr/>
        </p:nvSpPr>
        <p:spPr>
          <a:xfrm>
            <a:off x="255643" y="3442617"/>
            <a:ext cx="6338340" cy="492443"/>
          </a:xfrm>
          <a:prstGeom prst="rect">
            <a:avLst/>
          </a:prstGeom>
        </p:spPr>
        <p:txBody>
          <a:bodyPr wrap="square">
            <a:spAutoFit/>
          </a:bodyPr>
          <a:lstStyle/>
          <a:p>
            <a:pPr algn="just">
              <a:spcBef>
                <a:spcPts val="0"/>
              </a:spcBef>
              <a:spcAft>
                <a:spcPts val="0"/>
              </a:spcAft>
            </a:pPr>
            <a:r>
              <a:rPr lang="fr-FR" sz="2600" b="1" smtClean="0">
                <a:solidFill>
                  <a:srgbClr val="7030A0"/>
                </a:solidFill>
                <a:effectLst/>
                <a:latin typeface="+mj-lt"/>
              </a:rPr>
              <a:t>Tiêu chí 8. </a:t>
            </a:r>
            <a:r>
              <a:rPr lang="pl-PL" sz="2600" b="1" i="1">
                <a:solidFill>
                  <a:srgbClr val="FF0000"/>
                </a:solidFill>
                <a:latin typeface="+mj-lt"/>
              </a:rPr>
              <a:t>Xây dựng văn hóa nhà trường </a:t>
            </a:r>
            <a:endParaRPr lang="en-GB" altLang="en-US" sz="2600" b="1" i="1" smtClean="0">
              <a:solidFill>
                <a:srgbClr val="FF0000"/>
              </a:solidFill>
              <a:latin typeface="+mj-lt"/>
            </a:endParaRPr>
          </a:p>
        </p:txBody>
      </p:sp>
      <p:sp>
        <p:nvSpPr>
          <p:cNvPr id="12" name="Rectangle 11"/>
          <p:cNvSpPr/>
          <p:nvPr/>
        </p:nvSpPr>
        <p:spPr>
          <a:xfrm>
            <a:off x="255643" y="4286648"/>
            <a:ext cx="9299174" cy="492443"/>
          </a:xfrm>
          <a:prstGeom prst="rect">
            <a:avLst/>
          </a:prstGeom>
        </p:spPr>
        <p:txBody>
          <a:bodyPr wrap="square">
            <a:spAutoFit/>
          </a:bodyPr>
          <a:lstStyle/>
          <a:p>
            <a:pPr algn="just">
              <a:spcBef>
                <a:spcPts val="0"/>
              </a:spcBef>
              <a:spcAft>
                <a:spcPts val="0"/>
              </a:spcAft>
            </a:pPr>
            <a:r>
              <a:rPr lang="fr-FR" sz="2600" b="1" smtClean="0">
                <a:solidFill>
                  <a:srgbClr val="7030A0"/>
                </a:solidFill>
                <a:effectLst/>
                <a:latin typeface="+mj-lt"/>
              </a:rPr>
              <a:t>Tiêu chí 9. </a:t>
            </a:r>
            <a:r>
              <a:rPr lang="pl-PL" sz="2600" b="1" i="1">
                <a:solidFill>
                  <a:srgbClr val="FF0000"/>
                </a:solidFill>
                <a:latin typeface="+mj-lt"/>
              </a:rPr>
              <a:t>Thực hiện quyền dân chủ trong nhà trường</a:t>
            </a:r>
            <a:r>
              <a:rPr lang="pl-PL" sz="2600" b="1" i="1" smtClean="0">
                <a:solidFill>
                  <a:srgbClr val="FF0000"/>
                </a:solidFill>
                <a:latin typeface="+mj-lt"/>
              </a:rPr>
              <a:t> </a:t>
            </a:r>
            <a:endParaRPr lang="en-GB" altLang="en-US" sz="2600" b="1" i="1" smtClean="0">
              <a:solidFill>
                <a:srgbClr val="FF0000"/>
              </a:solidFill>
              <a:latin typeface="+mj-lt"/>
            </a:endParaRPr>
          </a:p>
        </p:txBody>
      </p:sp>
      <p:sp>
        <p:nvSpPr>
          <p:cNvPr id="13" name="Rectangle 12"/>
          <p:cNvSpPr/>
          <p:nvPr/>
        </p:nvSpPr>
        <p:spPr>
          <a:xfrm>
            <a:off x="255643" y="5130679"/>
            <a:ext cx="11590986" cy="892552"/>
          </a:xfrm>
          <a:prstGeom prst="rect">
            <a:avLst/>
          </a:prstGeom>
        </p:spPr>
        <p:txBody>
          <a:bodyPr wrap="square">
            <a:spAutoFit/>
          </a:bodyPr>
          <a:lstStyle/>
          <a:p>
            <a:pPr algn="just">
              <a:spcBef>
                <a:spcPts val="0"/>
              </a:spcBef>
              <a:spcAft>
                <a:spcPts val="0"/>
              </a:spcAft>
            </a:pPr>
            <a:r>
              <a:rPr lang="fr-FR" sz="2600" b="1" smtClean="0">
                <a:solidFill>
                  <a:srgbClr val="7030A0"/>
                </a:solidFill>
                <a:effectLst/>
                <a:latin typeface="+mj-lt"/>
              </a:rPr>
              <a:t>Tiêu chí 10.</a:t>
            </a:r>
            <a:r>
              <a:rPr lang="pl-PL" sz="2600" smtClean="0">
                <a:latin typeface="+mj-lt"/>
              </a:rPr>
              <a:t> </a:t>
            </a:r>
            <a:r>
              <a:rPr lang="pl-PL" sz="2600" b="1" i="1">
                <a:solidFill>
                  <a:srgbClr val="FF0000"/>
                </a:solidFill>
                <a:latin typeface="+mj-lt"/>
              </a:rPr>
              <a:t>Thực hiện và xây dựng trường học an toàn, phòng chống bạo lực học </a:t>
            </a:r>
            <a:r>
              <a:rPr lang="pl-PL" sz="2600" b="1" i="1" smtClean="0">
                <a:solidFill>
                  <a:srgbClr val="FF0000"/>
                </a:solidFill>
                <a:latin typeface="+mj-lt"/>
              </a:rPr>
              <a:t>đườn</a:t>
            </a:r>
            <a:r>
              <a:rPr lang="en-US" sz="2600" b="1" i="1" smtClean="0">
                <a:solidFill>
                  <a:srgbClr val="FF0000"/>
                </a:solidFill>
                <a:latin typeface="+mj-lt"/>
              </a:rPr>
              <a:t>g.</a:t>
            </a:r>
            <a:endParaRPr lang="en-GB" sz="2600" b="1" i="1">
              <a:solidFill>
                <a:srgbClr val="FF0000"/>
              </a:solidFill>
              <a:latin typeface="+mj-lt"/>
            </a:endParaRPr>
          </a:p>
        </p:txBody>
      </p:sp>
    </p:spTree>
    <p:extLst>
      <p:ext uri="{BB962C8B-B14F-4D97-AF65-F5344CB8AC3E}">
        <p14:creationId xmlns:p14="http://schemas.microsoft.com/office/powerpoint/2010/main" val="21733248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255172890"/>
              </p:ext>
            </p:extLst>
          </p:nvPr>
        </p:nvGraphicFramePr>
        <p:xfrm>
          <a:off x="241837" y="1751527"/>
          <a:ext cx="11632484" cy="4791879"/>
        </p:xfrm>
        <a:graphic>
          <a:graphicData uri="http://schemas.openxmlformats.org/drawingml/2006/table">
            <a:tbl>
              <a:tblPr firstRow="1" bandRow="1">
                <a:tableStyleId>{5940675A-B579-460E-94D1-54222C63F5DA}</a:tableStyleId>
              </a:tblPr>
              <a:tblGrid>
                <a:gridCol w="6970332">
                  <a:extLst>
                    <a:ext uri="{9D8B030D-6E8A-4147-A177-3AD203B41FA5}">
                      <a16:colId xmlns="" xmlns:a16="http://schemas.microsoft.com/office/drawing/2014/main" val="20000"/>
                    </a:ext>
                  </a:extLst>
                </a:gridCol>
                <a:gridCol w="4662152">
                  <a:extLst>
                    <a:ext uri="{9D8B030D-6E8A-4147-A177-3AD203B41FA5}">
                      <a16:colId xmlns="" xmlns:a16="http://schemas.microsoft.com/office/drawing/2014/main" val="20001"/>
                    </a:ext>
                  </a:extLst>
                </a:gridCol>
              </a:tblGrid>
              <a:tr h="4791879">
                <a:tc>
                  <a:txBody>
                    <a:bodyPr/>
                    <a:lstStyle/>
                    <a:p>
                      <a:pPr marL="342900" marR="0" lvl="0" indent="-342900" algn="just">
                        <a:spcBef>
                          <a:spcPts val="0"/>
                        </a:spcBef>
                        <a:spcAft>
                          <a:spcPts val="0"/>
                        </a:spcAft>
                        <a:buFont typeface="Times New Roman" panose="02020603050405020304" pitchFamily="18" charset="0"/>
                        <a:buChar char="-"/>
                      </a:pPr>
                      <a:r>
                        <a:rPr lang="nb-NO" sz="2200">
                          <a:solidFill>
                            <a:srgbClr val="000000"/>
                          </a:solidFill>
                          <a:effectLst/>
                          <a:ea typeface="Times New Roman" panose="02020603050405020304" pitchFamily="18" charset="0"/>
                        </a:rPr>
                        <a:t>Bản đánh giá và phân loại giáo viên (phiếu đánh giá và phân loại viên chức)/b</a:t>
                      </a:r>
                      <a:r>
                        <a:rPr lang="pl-PL" sz="2200">
                          <a:solidFill>
                            <a:srgbClr val="000000"/>
                          </a:solidFill>
                          <a:effectLst/>
                          <a:ea typeface="Times New Roman" panose="02020603050405020304" pitchFamily="18" charset="0"/>
                        </a:rPr>
                        <a:t>iên bản họp nhóm chuyên môn/tổ chuyên môn/hội đồng nhà trường ghi nhận giáo viên thực hiện tốt  quy tắc ứng xử và có tinh thần hợp tác với đồng nghiệp; </a:t>
                      </a:r>
                      <a:endParaRPr lang="en-US" sz="2200" smtClean="0">
                        <a:solidFill>
                          <a:srgbClr val="000000"/>
                        </a:solidFill>
                        <a:effectLst/>
                        <a:ea typeface="Times New Roman" panose="02020603050405020304" pitchFamily="18" charset="0"/>
                      </a:endParaRPr>
                    </a:p>
                    <a:p>
                      <a:pPr marL="342900" marR="0" lvl="0" indent="-342900" algn="just">
                        <a:spcBef>
                          <a:spcPts val="0"/>
                        </a:spcBef>
                        <a:spcAft>
                          <a:spcPts val="0"/>
                        </a:spcAft>
                        <a:buFont typeface="Times New Roman" panose="02020603050405020304" pitchFamily="18" charset="0"/>
                        <a:buChar char="-"/>
                      </a:pPr>
                      <a:r>
                        <a:rPr lang="pl-PL" sz="2200" kern="1200" smtClean="0">
                          <a:solidFill>
                            <a:schemeClr val="tx1"/>
                          </a:solidFill>
                          <a:effectLst/>
                          <a:latin typeface="+mn-lt"/>
                          <a:ea typeface="+mn-ea"/>
                          <a:cs typeface="+mn-cs"/>
                        </a:rPr>
                        <a:t>Biên bản họp nhóm chuyên môn/tổ chuyên môn/hội đồng nhà trường/cha mẹ học sinh/Giấy khen/Bằng khen ghi nhận giáo viên thực hiện tốt việc xây dựng môi trường văn hóa lành mạnh trong lớp và trong nhà trường; hoặc ý kiến ghi nhận, đánh giá từ đồng nghiệp/nhóm chuyên môn/tổ chuyên môn/ban giám hiệu/cấp trên/ý kiến phản hồi/biên bản họp cha mẹ học sinh ghi nhận giáo viên mẫu mực/đi đầu trong việc xây dựng môi trường văn hóa lành mạnh trong nhà trường.</a:t>
                      </a:r>
                      <a:endParaRPr lang="en-GB" sz="2200">
                        <a:effectLst/>
                        <a:ea typeface="Times New Roman" panose="02020603050405020304" pitchFamily="18" charset="0"/>
                      </a:endParaRPr>
                    </a:p>
                  </a:txBody>
                  <a:tcPr marL="114300" marR="114300" marT="0" marB="0"/>
                </a:tc>
                <a:tc>
                  <a:txBody>
                    <a:bodyPr/>
                    <a:lstStyle/>
                    <a:p>
                      <a:endParaRPr lang="en-GB" sz="2000">
                        <a:latin typeface="+mj-lt"/>
                      </a:endParaRPr>
                    </a:p>
                  </a:txBody>
                  <a:tcPr/>
                </a:tc>
                <a:extLst>
                  <a:ext uri="{0D108BD9-81ED-4DB2-BD59-A6C34878D82A}">
                    <a16:rowId xmlns="" xmlns:a16="http://schemas.microsoft.com/office/drawing/2014/main" val="10000"/>
                  </a:ext>
                </a:extLst>
              </a:tr>
            </a:tbl>
          </a:graphicData>
        </a:graphic>
      </p:graphicFrame>
      <p:sp>
        <p:nvSpPr>
          <p:cNvPr id="5" name="Rectangle 4"/>
          <p:cNvSpPr/>
          <p:nvPr/>
        </p:nvSpPr>
        <p:spPr>
          <a:xfrm>
            <a:off x="241837" y="762817"/>
            <a:ext cx="11735515" cy="830997"/>
          </a:xfrm>
          <a:prstGeom prst="rect">
            <a:avLst/>
          </a:prstGeom>
        </p:spPr>
        <p:txBody>
          <a:bodyPr wrap="square">
            <a:spAutoFit/>
          </a:bodyPr>
          <a:lstStyle/>
          <a:p>
            <a:pPr algn="just"/>
            <a:r>
              <a:rPr lang="pl-PL" sz="2200" b="1" smtClean="0">
                <a:solidFill>
                  <a:srgbClr val="FF0000"/>
                </a:solidFill>
                <a:effectLst/>
                <a:latin typeface="+mj-lt"/>
                <a:ea typeface="Calibri" panose="020F0502020204030204" pitchFamily="34" charset="0"/>
              </a:rPr>
              <a:t>Tốt: </a:t>
            </a:r>
            <a:r>
              <a:rPr lang="pl-PL" sz="2400" b="1" i="1">
                <a:solidFill>
                  <a:srgbClr val="0000CC"/>
                </a:solidFill>
                <a:latin typeface="+mj-lt"/>
              </a:rPr>
              <a:t>Là tấm gương mẫu mực, chia sẻ kinh nghiệm trong việc xây dựng môi trường văn hóa lành mạnh trong nhà trường</a:t>
            </a:r>
            <a:endParaRPr lang="en-GB" sz="2200" b="1" i="1">
              <a:solidFill>
                <a:srgbClr val="0000CC"/>
              </a:solidFill>
              <a:latin typeface="+mj-lt"/>
            </a:endParaRPr>
          </a:p>
        </p:txBody>
      </p:sp>
      <p:sp>
        <p:nvSpPr>
          <p:cNvPr id="9" name="Rectangle 8"/>
          <p:cNvSpPr/>
          <p:nvPr/>
        </p:nvSpPr>
        <p:spPr>
          <a:xfrm>
            <a:off x="128790" y="143440"/>
            <a:ext cx="11590986" cy="461665"/>
          </a:xfrm>
          <a:prstGeom prst="rect">
            <a:avLst/>
          </a:prstGeom>
        </p:spPr>
        <p:txBody>
          <a:bodyPr wrap="square">
            <a:spAutoFit/>
          </a:bodyPr>
          <a:lstStyle/>
          <a:p>
            <a:pPr algn="ctr">
              <a:spcBef>
                <a:spcPts val="0"/>
              </a:spcBef>
              <a:spcAft>
                <a:spcPts val="0"/>
              </a:spcAft>
            </a:pPr>
            <a:r>
              <a:rPr lang="fr-FR" sz="2200" b="1" smtClean="0">
                <a:solidFill>
                  <a:srgbClr val="7030A0"/>
                </a:solidFill>
                <a:effectLst/>
                <a:latin typeface="+mj-lt"/>
              </a:rPr>
              <a:t>Tiêu chí 8. </a:t>
            </a:r>
            <a:r>
              <a:rPr lang="pl-PL" sz="2400" b="1" i="1">
                <a:solidFill>
                  <a:srgbClr val="FF0000"/>
                </a:solidFill>
                <a:latin typeface="+mj-lt"/>
              </a:rPr>
              <a:t>Xây dựng văn hóa nhà trường </a:t>
            </a:r>
            <a:endParaRPr lang="en-GB" altLang="en-US" sz="2200" b="1" i="1" smtClean="0">
              <a:solidFill>
                <a:srgbClr val="FF0000"/>
              </a:solidFill>
              <a:latin typeface="+mj-lt"/>
            </a:endParaRPr>
          </a:p>
        </p:txBody>
      </p:sp>
      <p:sp>
        <p:nvSpPr>
          <p:cNvPr id="6" name="Rectangle 5"/>
          <p:cNvSpPr/>
          <p:nvPr/>
        </p:nvSpPr>
        <p:spPr>
          <a:xfrm>
            <a:off x="7259391" y="1751526"/>
            <a:ext cx="4614930" cy="4708981"/>
          </a:xfrm>
          <a:prstGeom prst="rect">
            <a:avLst/>
          </a:prstGeom>
        </p:spPr>
        <p:txBody>
          <a:bodyPr wrap="square">
            <a:spAutoFit/>
          </a:bodyPr>
          <a:lstStyle/>
          <a:p>
            <a:pPr algn="just"/>
            <a:r>
              <a:rPr lang="en-US" sz="2400" b="1" i="1">
                <a:solidFill>
                  <a:srgbClr val="002060"/>
                </a:solidFill>
                <a:latin typeface="+mj-lt"/>
              </a:rPr>
              <a:t>- Bảng đánh giá phân loại của BGH có xếp loại Tốt về xây dựng VH trong nhà trường.</a:t>
            </a:r>
            <a:endParaRPr lang="en-GB" sz="2400" b="1" i="1">
              <a:solidFill>
                <a:srgbClr val="002060"/>
              </a:solidFill>
              <a:latin typeface="+mj-lt"/>
            </a:endParaRPr>
          </a:p>
          <a:p>
            <a:pPr algn="just"/>
            <a:r>
              <a:rPr lang="en-US" sz="2400" b="1" smtClean="0">
                <a:solidFill>
                  <a:srgbClr val="002060"/>
                </a:solidFill>
                <a:latin typeface="+mj-lt"/>
              </a:rPr>
              <a:t>- </a:t>
            </a:r>
            <a:r>
              <a:rPr lang="en-US" sz="2500" b="1" i="1" smtClean="0">
                <a:solidFill>
                  <a:srgbClr val="002060"/>
                </a:solidFill>
                <a:latin typeface="+mj-lt"/>
              </a:rPr>
              <a:t>Biên </a:t>
            </a:r>
            <a:r>
              <a:rPr lang="en-US" sz="2500" b="1" i="1">
                <a:solidFill>
                  <a:srgbClr val="002060"/>
                </a:solidFill>
                <a:latin typeface="+mj-lt"/>
              </a:rPr>
              <a:t>bản họp tổ CM về các hoạt động dân chủ trong dạy học và liên hệ PH</a:t>
            </a:r>
          </a:p>
          <a:p>
            <a:pPr algn="just"/>
            <a:r>
              <a:rPr lang="en-US" sz="2500" b="1" i="1" smtClean="0">
                <a:solidFill>
                  <a:srgbClr val="002060"/>
                </a:solidFill>
                <a:latin typeface="+mj-lt"/>
              </a:rPr>
              <a:t>- Biên </a:t>
            </a:r>
            <a:r>
              <a:rPr lang="en-US" sz="2500" b="1" i="1">
                <a:solidFill>
                  <a:srgbClr val="002060"/>
                </a:solidFill>
                <a:latin typeface="+mj-lt"/>
              </a:rPr>
              <a:t>bản họp CMHS, lấy ý kiến dân chủ PH về các hoạt động hỗ trợ giáo dục và học tập.</a:t>
            </a:r>
          </a:p>
          <a:p>
            <a:pPr algn="just"/>
            <a:r>
              <a:rPr lang="en-US" sz="2500" b="1" i="1" smtClean="0">
                <a:solidFill>
                  <a:srgbClr val="002060"/>
                </a:solidFill>
                <a:latin typeface="+mj-lt"/>
              </a:rPr>
              <a:t>- Hình </a:t>
            </a:r>
            <a:r>
              <a:rPr lang="en-US" sz="2500" b="1" i="1">
                <a:solidFill>
                  <a:srgbClr val="002060"/>
                </a:solidFill>
                <a:latin typeface="+mj-lt"/>
              </a:rPr>
              <a:t>ảnh GV-HS xây dựng môi trường văn hoá trong trường học</a:t>
            </a:r>
            <a:r>
              <a:rPr lang="en-US" sz="2500" b="1" i="1" smtClean="0">
                <a:solidFill>
                  <a:srgbClr val="002060"/>
                </a:solidFill>
                <a:latin typeface="+mj-lt"/>
              </a:rPr>
              <a:t>.</a:t>
            </a:r>
            <a:endParaRPr lang="en-US" sz="2500" b="1" i="1">
              <a:solidFill>
                <a:srgbClr val="002060"/>
              </a:solidFill>
              <a:latin typeface="+mj-lt"/>
            </a:endParaRPr>
          </a:p>
        </p:txBody>
      </p:sp>
    </p:spTree>
    <p:extLst>
      <p:ext uri="{BB962C8B-B14F-4D97-AF65-F5344CB8AC3E}">
        <p14:creationId xmlns:p14="http://schemas.microsoft.com/office/powerpoint/2010/main" val="356119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177274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622606793"/>
              </p:ext>
            </p:extLst>
          </p:nvPr>
        </p:nvGraphicFramePr>
        <p:xfrm>
          <a:off x="241837" y="1751527"/>
          <a:ext cx="11632484" cy="4791879"/>
        </p:xfrm>
        <a:graphic>
          <a:graphicData uri="http://schemas.openxmlformats.org/drawingml/2006/table">
            <a:tbl>
              <a:tblPr firstRow="1" bandRow="1">
                <a:tableStyleId>{5940675A-B579-460E-94D1-54222C63F5DA}</a:tableStyleId>
              </a:tblPr>
              <a:tblGrid>
                <a:gridCol w="6970332">
                  <a:extLst>
                    <a:ext uri="{9D8B030D-6E8A-4147-A177-3AD203B41FA5}">
                      <a16:colId xmlns="" xmlns:a16="http://schemas.microsoft.com/office/drawing/2014/main" val="20000"/>
                    </a:ext>
                  </a:extLst>
                </a:gridCol>
                <a:gridCol w="4662152">
                  <a:extLst>
                    <a:ext uri="{9D8B030D-6E8A-4147-A177-3AD203B41FA5}">
                      <a16:colId xmlns="" xmlns:a16="http://schemas.microsoft.com/office/drawing/2014/main" val="20001"/>
                    </a:ext>
                  </a:extLst>
                </a:gridCol>
              </a:tblGrid>
              <a:tr h="4791879">
                <a:tc>
                  <a:txBody>
                    <a:bodyPr/>
                    <a:lstStyle/>
                    <a:p>
                      <a:pPr marL="342900" marR="0" lvl="0" indent="-342900" algn="just" defTabSz="914400" rtl="0" eaLnBrk="1" fontAlgn="auto" latinLnBrk="0" hangingPunct="1">
                        <a:lnSpc>
                          <a:spcPct val="100000"/>
                        </a:lnSpc>
                        <a:spcBef>
                          <a:spcPts val="0"/>
                        </a:spcBef>
                        <a:spcAft>
                          <a:spcPts val="0"/>
                        </a:spcAft>
                        <a:buClrTx/>
                        <a:buSzTx/>
                        <a:buFont typeface="Times New Roman" panose="02020603050405020304" pitchFamily="18" charset="0"/>
                        <a:buChar char="-"/>
                        <a:tabLst/>
                        <a:defRPr/>
                      </a:pPr>
                      <a:r>
                        <a:rPr lang="pl-PL" sz="2000" kern="1200" smtClean="0">
                          <a:solidFill>
                            <a:schemeClr val="tx1"/>
                          </a:solidFill>
                          <a:effectLst/>
                          <a:latin typeface="+mn-lt"/>
                          <a:ea typeface="+mn-ea"/>
                          <a:cs typeface="+mn-cs"/>
                        </a:rPr>
                        <a:t>Biên bản họp nhóm chuyên môn/tổ chuyên môn/hội đồng nhà trường ghi nhận giáo viên thực hiện đúng quy định về quyền dân chủ và đạt được hiệu quả trong việc hướng dẫn, hỗ trợ đồng nghiệp và phát huy quyền dân chủ của học sinh, của bản thân, cha mẹ học sinh và đồng nghiệp; hoặc ý kiến ghi nhận, đánh giá từ đồng nghiệp/nhóm chuyên môn/tổ chuyên môn/ban giám hiệu/cấp trên/kế hoạch thực hiện quyền chủ trong nhà trường, trong đó thể hiện được biện pháp phát huy quyền dân chủ cùa học sinh, của bản thân, của đồng nghiệp và cha mẹ học sinh trong thực hiện nhiệm vụ năm học;</a:t>
                      </a:r>
                      <a:endParaRPr lang="en-GB" sz="2000" kern="1200" smtClean="0">
                        <a:solidFill>
                          <a:schemeClr val="tx1"/>
                        </a:solidFill>
                        <a:effectLst/>
                        <a:latin typeface="+mn-lt"/>
                        <a:ea typeface="+mn-ea"/>
                        <a:cs typeface="+mn-cs"/>
                      </a:endParaRPr>
                    </a:p>
                    <a:p>
                      <a:pPr marL="342900" marR="0" lvl="0" indent="-342900" algn="just">
                        <a:spcBef>
                          <a:spcPts val="0"/>
                        </a:spcBef>
                        <a:spcAft>
                          <a:spcPts val="0"/>
                        </a:spcAft>
                        <a:buFont typeface="Times New Roman" panose="02020603050405020304" pitchFamily="18" charset="0"/>
                        <a:buChar char="-"/>
                      </a:pPr>
                      <a:r>
                        <a:rPr lang="pl-PL" sz="2000" kern="1200" smtClean="0">
                          <a:solidFill>
                            <a:schemeClr val="tx1"/>
                          </a:solidFill>
                          <a:effectLst/>
                          <a:latin typeface="+mn-lt"/>
                          <a:ea typeface="+mn-ea"/>
                          <a:cs typeface="+mn-cs"/>
                        </a:rPr>
                        <a:t>Báo cáo chuyên đề/ý kiến chia sẻ của giáo viên trong nhóm chuyên môn/tổ chuyên môn/hội đồng nhà trường về việc hướng dẫn, chia sẻ, trao đổi những kinh nghiệm trong việc thực hiện và phát huy quyền dân chủ của học sinh, của bản thân, cha mẹ học sinh và đồng nghiệp</a:t>
                      </a:r>
                      <a:r>
                        <a:rPr lang="pl-PL" sz="1800" kern="1200" smtClean="0">
                          <a:solidFill>
                            <a:schemeClr val="tx1"/>
                          </a:solidFill>
                          <a:effectLst/>
                          <a:latin typeface="+mn-lt"/>
                          <a:ea typeface="+mn-ea"/>
                          <a:cs typeface="+mn-cs"/>
                        </a:rPr>
                        <a:t>.</a:t>
                      </a:r>
                      <a:endParaRPr lang="en-GB" sz="2200">
                        <a:effectLst/>
                        <a:ea typeface="Times New Roman" panose="02020603050405020304" pitchFamily="18" charset="0"/>
                      </a:endParaRPr>
                    </a:p>
                  </a:txBody>
                  <a:tcPr marL="114300" marR="114300" marT="0" marB="0"/>
                </a:tc>
                <a:tc>
                  <a:txBody>
                    <a:bodyPr/>
                    <a:lstStyle/>
                    <a:p>
                      <a:pPr marL="342900" indent="-342900" algn="just">
                        <a:buFontTx/>
                        <a:buChar char="-"/>
                      </a:pPr>
                      <a:endParaRPr lang="en-GB" sz="2400" b="1">
                        <a:solidFill>
                          <a:srgbClr val="C00000"/>
                        </a:solidFill>
                        <a:latin typeface="+mj-lt"/>
                      </a:endParaRPr>
                    </a:p>
                  </a:txBody>
                  <a:tcPr/>
                </a:tc>
                <a:extLst>
                  <a:ext uri="{0D108BD9-81ED-4DB2-BD59-A6C34878D82A}">
                    <a16:rowId xmlns="" xmlns:a16="http://schemas.microsoft.com/office/drawing/2014/main" val="10000"/>
                  </a:ext>
                </a:extLst>
              </a:tr>
            </a:tbl>
          </a:graphicData>
        </a:graphic>
      </p:graphicFrame>
      <p:sp>
        <p:nvSpPr>
          <p:cNvPr id="5" name="Rectangle 4"/>
          <p:cNvSpPr/>
          <p:nvPr/>
        </p:nvSpPr>
        <p:spPr>
          <a:xfrm>
            <a:off x="241837" y="762817"/>
            <a:ext cx="11735515" cy="830997"/>
          </a:xfrm>
          <a:prstGeom prst="rect">
            <a:avLst/>
          </a:prstGeom>
        </p:spPr>
        <p:txBody>
          <a:bodyPr wrap="square">
            <a:spAutoFit/>
          </a:bodyPr>
          <a:lstStyle/>
          <a:p>
            <a:pPr algn="just" fontAlgn="t"/>
            <a:r>
              <a:rPr lang="pl-PL" sz="2200" b="1" smtClean="0">
                <a:solidFill>
                  <a:srgbClr val="FF0000"/>
                </a:solidFill>
                <a:effectLst/>
                <a:latin typeface="+mj-lt"/>
                <a:ea typeface="Calibri" panose="020F0502020204030204" pitchFamily="34" charset="0"/>
              </a:rPr>
              <a:t>Tốt: </a:t>
            </a:r>
            <a:r>
              <a:rPr lang="pl-PL" sz="2400" b="1" i="1">
                <a:solidFill>
                  <a:srgbClr val="0000CC"/>
                </a:solidFill>
                <a:latin typeface="+mj-lt"/>
              </a:rPr>
              <a:t>Hướng dẫn, hỗ trợ đồng nghiệp trong việc thực hiện và phát huy quyền dân chủ của học sinh, của bản thân, cha mẹ học sinh hoặc người giám hộ và đồng nghiệp</a:t>
            </a:r>
            <a:endParaRPr lang="en-GB" sz="2400" b="1" i="1">
              <a:solidFill>
                <a:srgbClr val="0000CC"/>
              </a:solidFill>
              <a:latin typeface="+mj-lt"/>
            </a:endParaRPr>
          </a:p>
        </p:txBody>
      </p:sp>
      <p:sp>
        <p:nvSpPr>
          <p:cNvPr id="9" name="Rectangle 8"/>
          <p:cNvSpPr/>
          <p:nvPr/>
        </p:nvSpPr>
        <p:spPr>
          <a:xfrm>
            <a:off x="128790" y="143440"/>
            <a:ext cx="11590986" cy="461665"/>
          </a:xfrm>
          <a:prstGeom prst="rect">
            <a:avLst/>
          </a:prstGeom>
        </p:spPr>
        <p:txBody>
          <a:bodyPr wrap="square">
            <a:spAutoFit/>
          </a:bodyPr>
          <a:lstStyle/>
          <a:p>
            <a:pPr algn="ctr">
              <a:spcBef>
                <a:spcPts val="0"/>
              </a:spcBef>
              <a:spcAft>
                <a:spcPts val="0"/>
              </a:spcAft>
            </a:pPr>
            <a:r>
              <a:rPr lang="fr-FR" sz="2200" b="1" smtClean="0">
                <a:solidFill>
                  <a:srgbClr val="7030A0"/>
                </a:solidFill>
                <a:effectLst/>
                <a:latin typeface="+mj-lt"/>
              </a:rPr>
              <a:t>Tiêu chí 9. </a:t>
            </a:r>
            <a:r>
              <a:rPr lang="pl-PL" sz="2400" b="1" i="1">
                <a:solidFill>
                  <a:srgbClr val="FF0000"/>
                </a:solidFill>
                <a:latin typeface="+mj-lt"/>
              </a:rPr>
              <a:t>Thực hiện quyền dân chủ trong nhà trường</a:t>
            </a:r>
            <a:r>
              <a:rPr lang="pl-PL" sz="2400" b="1" i="1" smtClean="0">
                <a:solidFill>
                  <a:srgbClr val="FF0000"/>
                </a:solidFill>
                <a:latin typeface="+mj-lt"/>
              </a:rPr>
              <a:t> </a:t>
            </a:r>
            <a:endParaRPr lang="en-GB" altLang="en-US" sz="2200" b="1" i="1" smtClean="0">
              <a:solidFill>
                <a:srgbClr val="FF0000"/>
              </a:solidFill>
              <a:latin typeface="+mj-lt"/>
            </a:endParaRPr>
          </a:p>
        </p:txBody>
      </p:sp>
      <p:sp>
        <p:nvSpPr>
          <p:cNvPr id="6" name="Rectangle 5"/>
          <p:cNvSpPr/>
          <p:nvPr/>
        </p:nvSpPr>
        <p:spPr>
          <a:xfrm>
            <a:off x="7259391" y="1793546"/>
            <a:ext cx="4614930" cy="3170099"/>
          </a:xfrm>
          <a:prstGeom prst="rect">
            <a:avLst/>
          </a:prstGeom>
        </p:spPr>
        <p:txBody>
          <a:bodyPr wrap="square">
            <a:spAutoFit/>
          </a:bodyPr>
          <a:lstStyle/>
          <a:p>
            <a:pPr algn="just"/>
            <a:r>
              <a:rPr lang="en-US" sz="2400" b="1" smtClean="0">
                <a:solidFill>
                  <a:srgbClr val="002060"/>
                </a:solidFill>
                <a:latin typeface="+mj-lt"/>
              </a:rPr>
              <a:t>- </a:t>
            </a:r>
            <a:r>
              <a:rPr lang="en-US" sz="2500" b="1" i="1" smtClean="0">
                <a:solidFill>
                  <a:srgbClr val="002060"/>
                </a:solidFill>
                <a:latin typeface="+mj-lt"/>
              </a:rPr>
              <a:t>Biên </a:t>
            </a:r>
            <a:r>
              <a:rPr lang="en-US" sz="2500" b="1" i="1">
                <a:solidFill>
                  <a:srgbClr val="002060"/>
                </a:solidFill>
                <a:latin typeface="+mj-lt"/>
              </a:rPr>
              <a:t>bản họp tổ CM về các hoạt động </a:t>
            </a:r>
            <a:r>
              <a:rPr lang="en-US" sz="2500" b="1" i="1" smtClean="0">
                <a:solidFill>
                  <a:srgbClr val="002060"/>
                </a:solidFill>
                <a:latin typeface="+mj-lt"/>
              </a:rPr>
              <a:t>giáo dục.</a:t>
            </a:r>
            <a:endParaRPr lang="en-US" sz="2500" b="1" i="1">
              <a:solidFill>
                <a:srgbClr val="002060"/>
              </a:solidFill>
              <a:latin typeface="+mj-lt"/>
            </a:endParaRPr>
          </a:p>
          <a:p>
            <a:pPr algn="just"/>
            <a:r>
              <a:rPr lang="en-US" sz="2500" b="1" i="1" smtClean="0">
                <a:solidFill>
                  <a:srgbClr val="002060"/>
                </a:solidFill>
                <a:latin typeface="+mj-lt"/>
              </a:rPr>
              <a:t>- Hộp thư điều em muốn nói.</a:t>
            </a:r>
          </a:p>
          <a:p>
            <a:pPr algn="just"/>
            <a:r>
              <a:rPr lang="en-US" sz="2500" b="1" i="1" smtClean="0">
                <a:solidFill>
                  <a:srgbClr val="002060"/>
                </a:solidFill>
                <a:latin typeface="+mj-lt"/>
              </a:rPr>
              <a:t>- Diễn đàn tuổi thơ.</a:t>
            </a:r>
          </a:p>
          <a:p>
            <a:pPr algn="just"/>
            <a:r>
              <a:rPr lang="en-US" sz="2500" b="1" i="1" smtClean="0">
                <a:solidFill>
                  <a:srgbClr val="002060"/>
                </a:solidFill>
                <a:latin typeface="+mj-lt"/>
              </a:rPr>
              <a:t>- BB bình chọn HS tiêu biểu của HĐTQ.</a:t>
            </a:r>
            <a:endParaRPr lang="en-US" sz="2500" b="1" i="1">
              <a:solidFill>
                <a:srgbClr val="002060"/>
              </a:solidFill>
              <a:latin typeface="+mj-lt"/>
            </a:endParaRPr>
          </a:p>
          <a:p>
            <a:pPr algn="just"/>
            <a:r>
              <a:rPr lang="en-US" sz="2500" b="1" i="1" smtClean="0">
                <a:solidFill>
                  <a:srgbClr val="002060"/>
                </a:solidFill>
                <a:latin typeface="+mj-lt"/>
              </a:rPr>
              <a:t>-- Bảng </a:t>
            </a:r>
            <a:r>
              <a:rPr lang="en-US" sz="2500" b="1" i="1">
                <a:solidFill>
                  <a:srgbClr val="002060"/>
                </a:solidFill>
                <a:latin typeface="+mj-lt"/>
              </a:rPr>
              <a:t>đánh giá </a:t>
            </a:r>
            <a:r>
              <a:rPr lang="en-US" sz="2500" b="1" i="1" smtClean="0">
                <a:solidFill>
                  <a:srgbClr val="002060"/>
                </a:solidFill>
                <a:latin typeface="+mj-lt"/>
              </a:rPr>
              <a:t>tốt của </a:t>
            </a:r>
            <a:r>
              <a:rPr lang="en-US" sz="2500" b="1" i="1">
                <a:solidFill>
                  <a:srgbClr val="002060"/>
                </a:solidFill>
                <a:latin typeface="+mj-lt"/>
              </a:rPr>
              <a:t>BGH </a:t>
            </a:r>
            <a:r>
              <a:rPr lang="en-US" sz="2500" b="1" i="1" smtClean="0">
                <a:solidFill>
                  <a:srgbClr val="002060"/>
                </a:solidFill>
                <a:latin typeface="+mj-lt"/>
              </a:rPr>
              <a:t>về </a:t>
            </a:r>
            <a:r>
              <a:rPr lang="en-US" sz="2500" b="1" i="1">
                <a:solidFill>
                  <a:srgbClr val="002060"/>
                </a:solidFill>
                <a:latin typeface="+mj-lt"/>
              </a:rPr>
              <a:t>xây dựng </a:t>
            </a:r>
            <a:r>
              <a:rPr lang="en-US" sz="2500" b="1" i="1" smtClean="0">
                <a:solidFill>
                  <a:srgbClr val="002060"/>
                </a:solidFill>
                <a:latin typeface="+mj-lt"/>
              </a:rPr>
              <a:t>lớp học dân chủ.</a:t>
            </a:r>
            <a:endParaRPr lang="en-GB" sz="2500" b="1" i="1">
              <a:solidFill>
                <a:srgbClr val="002060"/>
              </a:solidFill>
              <a:latin typeface="+mj-lt"/>
            </a:endParaRPr>
          </a:p>
        </p:txBody>
      </p:sp>
    </p:spTree>
    <p:extLst>
      <p:ext uri="{BB962C8B-B14F-4D97-AF65-F5344CB8AC3E}">
        <p14:creationId xmlns:p14="http://schemas.microsoft.com/office/powerpoint/2010/main" val="211743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3605087"/>
              </p:ext>
            </p:extLst>
          </p:nvPr>
        </p:nvGraphicFramePr>
        <p:xfrm>
          <a:off x="241837" y="1751527"/>
          <a:ext cx="11632484" cy="4791879"/>
        </p:xfrm>
        <a:graphic>
          <a:graphicData uri="http://schemas.openxmlformats.org/drawingml/2006/table">
            <a:tbl>
              <a:tblPr firstRow="1" bandRow="1">
                <a:tableStyleId>{5940675A-B579-460E-94D1-54222C63F5DA}</a:tableStyleId>
              </a:tblPr>
              <a:tblGrid>
                <a:gridCol w="6970332">
                  <a:extLst>
                    <a:ext uri="{9D8B030D-6E8A-4147-A177-3AD203B41FA5}">
                      <a16:colId xmlns="" xmlns:a16="http://schemas.microsoft.com/office/drawing/2014/main" val="20000"/>
                    </a:ext>
                  </a:extLst>
                </a:gridCol>
                <a:gridCol w="4662152">
                  <a:extLst>
                    <a:ext uri="{9D8B030D-6E8A-4147-A177-3AD203B41FA5}">
                      <a16:colId xmlns="" xmlns:a16="http://schemas.microsoft.com/office/drawing/2014/main" val="20001"/>
                    </a:ext>
                  </a:extLst>
                </a:gridCol>
              </a:tblGrid>
              <a:tr h="4791879">
                <a:tc>
                  <a:txBody>
                    <a:bodyPr/>
                    <a:lstStyle/>
                    <a:p>
                      <a:pPr marL="342900" marR="0" lvl="0" indent="-342900" algn="just">
                        <a:spcBef>
                          <a:spcPts val="0"/>
                        </a:spcBef>
                        <a:spcAft>
                          <a:spcPts val="0"/>
                        </a:spcAft>
                        <a:buFont typeface="Times New Roman" panose="02020603050405020304" pitchFamily="18" charset="0"/>
                        <a:buChar char="-"/>
                      </a:pPr>
                      <a:r>
                        <a:rPr lang="pl-PL" sz="2200">
                          <a:solidFill>
                            <a:srgbClr val="000000"/>
                          </a:solidFill>
                          <a:effectLst/>
                          <a:latin typeface="+mj-lt"/>
                          <a:ea typeface="Times New Roman" panose="02020603050405020304" pitchFamily="18" charset="0"/>
                        </a:rPr>
                        <a:t>Biên bản họp cha mẹ học sinh/ý kiến của đồng nghiệp/nhóm chuyên môn/tổ chuyên môn/ban giám hiệu/cấp trên ghi nhận giáo viên thực hiện tốt nhiệm vụ xây dựng và thực hiện trường học an toàn, phòng chống bạo lực học đường; </a:t>
                      </a:r>
                      <a:endParaRPr lang="en-US" sz="2200" smtClean="0">
                        <a:solidFill>
                          <a:srgbClr val="000000"/>
                        </a:solidFill>
                        <a:effectLst/>
                        <a:latin typeface="+mj-lt"/>
                        <a:ea typeface="Times New Roman" panose="02020603050405020304" pitchFamily="18" charset="0"/>
                      </a:endParaRPr>
                    </a:p>
                    <a:p>
                      <a:pPr marL="342900" marR="0" lvl="0" indent="-342900" algn="just">
                        <a:spcBef>
                          <a:spcPts val="0"/>
                        </a:spcBef>
                        <a:spcAft>
                          <a:spcPts val="0"/>
                        </a:spcAft>
                        <a:buFont typeface="Times New Roman" panose="02020603050405020304" pitchFamily="18" charset="0"/>
                        <a:buChar char="-"/>
                      </a:pPr>
                      <a:r>
                        <a:rPr lang="pl-PL" sz="2200" kern="1200" smtClean="0">
                          <a:solidFill>
                            <a:schemeClr val="tx1"/>
                          </a:solidFill>
                          <a:effectLst/>
                          <a:latin typeface="+mj-lt"/>
                          <a:ea typeface="+mn-ea"/>
                          <a:cs typeface="+mn-cs"/>
                        </a:rPr>
                        <a:t>Báo cáo chuyên đề/bài viết/ý kiến trao đổi, thảo luận trong nhóm chuyên môn/tổ chuyên môn/nhà trường về kinh nghiệm/biện pháp thực hiện tốt việc xây dựng trường học an toàn, phòng chống bạo lực học đường và chia sẻ kinh nghiệm xây dựng và thực hiện trường học an toàn, phòng chống bạo lực học đường;</a:t>
                      </a:r>
                      <a:endParaRPr lang="en-US" sz="2200" kern="1200" smtClean="0">
                        <a:solidFill>
                          <a:schemeClr val="tx1"/>
                        </a:solidFill>
                        <a:effectLst/>
                        <a:latin typeface="+mj-lt"/>
                        <a:ea typeface="+mn-ea"/>
                        <a:cs typeface="+mn-cs"/>
                      </a:endParaRPr>
                    </a:p>
                    <a:p>
                      <a:pPr marL="342900" marR="0" lvl="0" indent="-342900" algn="just">
                        <a:spcBef>
                          <a:spcPts val="0"/>
                        </a:spcBef>
                        <a:spcAft>
                          <a:spcPts val="0"/>
                        </a:spcAft>
                        <a:buFont typeface="Times New Roman" panose="02020603050405020304" pitchFamily="18" charset="0"/>
                        <a:buChar char="-"/>
                      </a:pPr>
                      <a:r>
                        <a:rPr lang="pl-PL" sz="2200" kern="1200" smtClean="0">
                          <a:solidFill>
                            <a:schemeClr val="tx1"/>
                          </a:solidFill>
                          <a:effectLst/>
                          <a:latin typeface="+mj-lt"/>
                          <a:ea typeface="+mn-ea"/>
                          <a:cs typeface="+mn-cs"/>
                        </a:rPr>
                        <a:t>Kết quả học tập và rèn luyện của học sinh có sự tiến bộ rõ rệt/vượt mục tiêu đề ra và không để xảy ra vụ việc bạo lực học đường.</a:t>
                      </a:r>
                      <a:endParaRPr lang="en-GB" sz="2200">
                        <a:effectLst/>
                        <a:latin typeface="+mj-lt"/>
                        <a:ea typeface="Times New Roman" panose="02020603050405020304" pitchFamily="18" charset="0"/>
                      </a:endParaRPr>
                    </a:p>
                  </a:txBody>
                  <a:tcPr marL="114300" marR="114300" marT="0" marB="0"/>
                </a:tc>
                <a:tc>
                  <a:txBody>
                    <a:bodyPr/>
                    <a:lstStyle/>
                    <a:p>
                      <a:pPr algn="just"/>
                      <a:endParaRPr lang="en-GB" sz="2200">
                        <a:latin typeface="+mj-lt"/>
                      </a:endParaRPr>
                    </a:p>
                  </a:txBody>
                  <a:tcPr/>
                </a:tc>
                <a:extLst>
                  <a:ext uri="{0D108BD9-81ED-4DB2-BD59-A6C34878D82A}">
                    <a16:rowId xmlns="" xmlns:a16="http://schemas.microsoft.com/office/drawing/2014/main" val="10000"/>
                  </a:ext>
                </a:extLst>
              </a:tr>
            </a:tbl>
          </a:graphicData>
        </a:graphic>
      </p:graphicFrame>
      <p:sp>
        <p:nvSpPr>
          <p:cNvPr id="5" name="Rectangle 4"/>
          <p:cNvSpPr/>
          <p:nvPr/>
        </p:nvSpPr>
        <p:spPr>
          <a:xfrm>
            <a:off x="241837" y="593217"/>
            <a:ext cx="11735515" cy="1200329"/>
          </a:xfrm>
          <a:prstGeom prst="rect">
            <a:avLst/>
          </a:prstGeom>
        </p:spPr>
        <p:txBody>
          <a:bodyPr wrap="square">
            <a:spAutoFit/>
          </a:bodyPr>
          <a:lstStyle/>
          <a:p>
            <a:pPr algn="just"/>
            <a:r>
              <a:rPr lang="pl-PL" sz="2200" b="1" smtClean="0">
                <a:solidFill>
                  <a:srgbClr val="FF0000"/>
                </a:solidFill>
                <a:effectLst/>
                <a:latin typeface="+mj-lt"/>
                <a:ea typeface="Calibri" panose="020F0502020204030204" pitchFamily="34" charset="0"/>
              </a:rPr>
              <a:t>Tốt: </a:t>
            </a:r>
            <a:r>
              <a:rPr lang="pl-PL" sz="2400" b="1" i="1">
                <a:solidFill>
                  <a:srgbClr val="0000CC"/>
                </a:solidFill>
                <a:latin typeface="+mj-lt"/>
              </a:rPr>
              <a:t>Là điển hình tiên tiến về thực hiện và xây dựng trường học an toàn, phòng chống bạo lực học đường; chia sẻ kinh nghiệm xây dựng và thực hiện trường học an toàn, phòng chống bạo lực học </a:t>
            </a:r>
            <a:r>
              <a:rPr lang="pl-PL" sz="2400" b="1" i="1" smtClean="0">
                <a:solidFill>
                  <a:srgbClr val="0000CC"/>
                </a:solidFill>
                <a:latin typeface="+mj-lt"/>
              </a:rPr>
              <a:t>đường</a:t>
            </a:r>
            <a:r>
              <a:rPr lang="en-US" sz="2400" b="1" i="1" smtClean="0">
                <a:solidFill>
                  <a:srgbClr val="0000CC"/>
                </a:solidFill>
                <a:latin typeface="+mj-lt"/>
              </a:rPr>
              <a:t>.</a:t>
            </a:r>
            <a:endParaRPr lang="en-GB" sz="2200" b="1" i="1">
              <a:solidFill>
                <a:srgbClr val="0000CC"/>
              </a:solidFill>
              <a:latin typeface="+mj-lt"/>
            </a:endParaRPr>
          </a:p>
        </p:txBody>
      </p:sp>
      <p:sp>
        <p:nvSpPr>
          <p:cNvPr id="9" name="Rectangle 8"/>
          <p:cNvSpPr/>
          <p:nvPr/>
        </p:nvSpPr>
        <p:spPr>
          <a:xfrm>
            <a:off x="90153" y="177718"/>
            <a:ext cx="11590986" cy="830997"/>
          </a:xfrm>
          <a:prstGeom prst="rect">
            <a:avLst/>
          </a:prstGeom>
        </p:spPr>
        <p:txBody>
          <a:bodyPr wrap="square">
            <a:spAutoFit/>
          </a:bodyPr>
          <a:lstStyle/>
          <a:p>
            <a:pPr algn="ctr">
              <a:spcBef>
                <a:spcPts val="0"/>
              </a:spcBef>
              <a:spcAft>
                <a:spcPts val="0"/>
              </a:spcAft>
            </a:pPr>
            <a:r>
              <a:rPr lang="fr-FR" sz="2200" b="1" smtClean="0">
                <a:solidFill>
                  <a:srgbClr val="7030A0"/>
                </a:solidFill>
                <a:effectLst/>
                <a:latin typeface="+mj-lt"/>
              </a:rPr>
              <a:t>Tiêu chí 10.</a:t>
            </a:r>
            <a:r>
              <a:rPr lang="pl-PL" sz="2400" smtClean="0"/>
              <a:t> </a:t>
            </a:r>
            <a:r>
              <a:rPr lang="pl-PL" sz="2400" b="1" i="1">
                <a:solidFill>
                  <a:srgbClr val="FF0000"/>
                </a:solidFill>
                <a:latin typeface="+mj-lt"/>
              </a:rPr>
              <a:t>Thực hiện và xây dựng trường học an toàn, phòng chống bạo lực học đường</a:t>
            </a:r>
            <a:endParaRPr lang="en-GB" sz="2400" b="1" i="1">
              <a:solidFill>
                <a:srgbClr val="FF0000"/>
              </a:solidFill>
              <a:latin typeface="+mj-lt"/>
            </a:endParaRPr>
          </a:p>
          <a:p>
            <a:pPr algn="ctr">
              <a:spcBef>
                <a:spcPts val="0"/>
              </a:spcBef>
              <a:spcAft>
                <a:spcPts val="0"/>
              </a:spcAft>
            </a:pPr>
            <a:r>
              <a:rPr lang="fr-FR" sz="2200" b="1" smtClean="0">
                <a:solidFill>
                  <a:srgbClr val="7030A0"/>
                </a:solidFill>
                <a:effectLst/>
                <a:latin typeface="+mj-lt"/>
              </a:rPr>
              <a:t> </a:t>
            </a:r>
            <a:r>
              <a:rPr lang="pl-PL" sz="2400" b="1" i="1" smtClean="0">
                <a:solidFill>
                  <a:srgbClr val="FF0000"/>
                </a:solidFill>
                <a:latin typeface="+mj-lt"/>
              </a:rPr>
              <a:t> </a:t>
            </a:r>
            <a:endParaRPr lang="en-GB" altLang="en-US" sz="2200" b="1" i="1" smtClean="0">
              <a:solidFill>
                <a:srgbClr val="FF0000"/>
              </a:solidFill>
              <a:latin typeface="+mj-lt"/>
            </a:endParaRPr>
          </a:p>
        </p:txBody>
      </p:sp>
      <p:sp>
        <p:nvSpPr>
          <p:cNvPr id="6" name="Rectangle 5"/>
          <p:cNvSpPr/>
          <p:nvPr/>
        </p:nvSpPr>
        <p:spPr>
          <a:xfrm>
            <a:off x="7259391" y="1793546"/>
            <a:ext cx="4614930" cy="4324261"/>
          </a:xfrm>
          <a:prstGeom prst="rect">
            <a:avLst/>
          </a:prstGeom>
        </p:spPr>
        <p:txBody>
          <a:bodyPr wrap="square">
            <a:spAutoFit/>
          </a:bodyPr>
          <a:lstStyle/>
          <a:p>
            <a:pPr algn="just"/>
            <a:r>
              <a:rPr lang="en-US" sz="2400" b="1" smtClean="0">
                <a:solidFill>
                  <a:srgbClr val="002060"/>
                </a:solidFill>
                <a:latin typeface="+mj-lt"/>
              </a:rPr>
              <a:t>- </a:t>
            </a:r>
            <a:r>
              <a:rPr lang="en-US" sz="2500" b="1" i="1" smtClean="0">
                <a:solidFill>
                  <a:srgbClr val="002060"/>
                </a:solidFill>
                <a:latin typeface="+mj-lt"/>
              </a:rPr>
              <a:t>Biên </a:t>
            </a:r>
            <a:r>
              <a:rPr lang="en-US" sz="2500" b="1" i="1">
                <a:solidFill>
                  <a:srgbClr val="002060"/>
                </a:solidFill>
                <a:latin typeface="+mj-lt"/>
              </a:rPr>
              <a:t>bản họp tổ CM về các hoạt động </a:t>
            </a:r>
            <a:r>
              <a:rPr lang="en-US" sz="2500" b="1" i="1" smtClean="0">
                <a:solidFill>
                  <a:srgbClr val="002060"/>
                </a:solidFill>
                <a:latin typeface="+mj-lt"/>
              </a:rPr>
              <a:t>đảm bảo không có bạo lực HĐ, không trách phạt HS dưới bất kì hình thức nào.</a:t>
            </a:r>
            <a:endParaRPr lang="en-US" sz="2500" b="1" i="1">
              <a:solidFill>
                <a:srgbClr val="002060"/>
              </a:solidFill>
              <a:latin typeface="+mj-lt"/>
            </a:endParaRPr>
          </a:p>
          <a:p>
            <a:pPr algn="just"/>
            <a:r>
              <a:rPr lang="en-US" sz="2500" b="1" i="1" smtClean="0">
                <a:solidFill>
                  <a:srgbClr val="002060"/>
                </a:solidFill>
                <a:latin typeface="+mj-lt"/>
              </a:rPr>
              <a:t>- Bảng </a:t>
            </a:r>
            <a:r>
              <a:rPr lang="en-US" sz="2500" b="1" i="1">
                <a:solidFill>
                  <a:srgbClr val="002060"/>
                </a:solidFill>
                <a:latin typeface="+mj-lt"/>
              </a:rPr>
              <a:t>đánh giá </a:t>
            </a:r>
            <a:r>
              <a:rPr lang="en-US" sz="2500" b="1" i="1" smtClean="0">
                <a:solidFill>
                  <a:srgbClr val="002060"/>
                </a:solidFill>
                <a:latin typeface="+mj-lt"/>
              </a:rPr>
              <a:t>tốt của </a:t>
            </a:r>
            <a:r>
              <a:rPr lang="en-US" sz="2500" b="1" i="1">
                <a:solidFill>
                  <a:srgbClr val="002060"/>
                </a:solidFill>
                <a:latin typeface="+mj-lt"/>
              </a:rPr>
              <a:t>BGH </a:t>
            </a:r>
            <a:r>
              <a:rPr lang="en-US" sz="2500" b="1" i="1" smtClean="0">
                <a:solidFill>
                  <a:srgbClr val="002060"/>
                </a:solidFill>
                <a:latin typeface="+mj-lt"/>
              </a:rPr>
              <a:t>về </a:t>
            </a:r>
            <a:r>
              <a:rPr lang="en-US" sz="2500" b="1" i="1">
                <a:solidFill>
                  <a:srgbClr val="002060"/>
                </a:solidFill>
                <a:latin typeface="+mj-lt"/>
              </a:rPr>
              <a:t>xây dựng </a:t>
            </a:r>
            <a:r>
              <a:rPr lang="en-US" sz="2500" b="1" i="1" smtClean="0">
                <a:solidFill>
                  <a:srgbClr val="002060"/>
                </a:solidFill>
                <a:latin typeface="+mj-lt"/>
              </a:rPr>
              <a:t>lớp không bạo lực HĐ.</a:t>
            </a:r>
          </a:p>
          <a:p>
            <a:pPr algn="just"/>
            <a:r>
              <a:rPr lang="en-GB" sz="2500" b="1" i="1" smtClean="0">
                <a:solidFill>
                  <a:srgbClr val="002060"/>
                </a:solidFill>
                <a:latin typeface="+mj-lt"/>
              </a:rPr>
              <a:t>- KH dạy GD NGLL về phòng chống bạo lực học đường thông qua Tổ CM.</a:t>
            </a:r>
          </a:p>
          <a:p>
            <a:pPr algn="just"/>
            <a:r>
              <a:rPr lang="en-GB" sz="2500" b="1" i="1" smtClean="0">
                <a:solidFill>
                  <a:srgbClr val="002060"/>
                </a:solidFill>
                <a:latin typeface="+mj-lt"/>
              </a:rPr>
              <a:t>- Hình ảnh diễn đàn HS chống bạo lực học đường.</a:t>
            </a:r>
            <a:endParaRPr lang="en-GB" sz="2500" b="1" i="1">
              <a:solidFill>
                <a:srgbClr val="002060"/>
              </a:solidFill>
              <a:latin typeface="+mj-lt"/>
            </a:endParaRPr>
          </a:p>
        </p:txBody>
      </p:sp>
    </p:spTree>
    <p:extLst>
      <p:ext uri="{BB962C8B-B14F-4D97-AF65-F5344CB8AC3E}">
        <p14:creationId xmlns:p14="http://schemas.microsoft.com/office/powerpoint/2010/main" val="410762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75259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722288" y="1505979"/>
            <a:ext cx="1093309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hangingPunct="0"/>
            <a:r>
              <a:rPr lang="en-US" sz="3200" b="1" i="1" smtClean="0">
                <a:solidFill>
                  <a:srgbClr val="0000CC"/>
                </a:solidFill>
                <a:latin typeface="+mj-lt"/>
              </a:rPr>
              <a:t>	</a:t>
            </a:r>
            <a:r>
              <a:rPr lang="pl-PL" sz="3200" b="1" i="1">
                <a:solidFill>
                  <a:srgbClr val="0000CC"/>
                </a:solidFill>
                <a:latin typeface="+mj-lt"/>
              </a:rPr>
              <a:t>Tham gia tổ chức và thực hiện các hoạt động xây dựng và phát triển mối quan hệ giữa nhà trường, gia đình, xã hội trong dạy học, giáo dục đạo đức, lối sống cho học sinh </a:t>
            </a:r>
            <a:endParaRPr kumimoji="0" lang="en-GB" altLang="en-US" sz="3200" b="1" i="1" u="none" strike="noStrike" cap="none" normalizeH="0" baseline="0" smtClean="0">
              <a:ln>
                <a:noFill/>
              </a:ln>
              <a:solidFill>
                <a:srgbClr val="0000CC"/>
              </a:solidFill>
              <a:effectLst/>
              <a:latin typeface="+mj-lt"/>
            </a:endParaRPr>
          </a:p>
        </p:txBody>
      </p:sp>
      <p:sp>
        <p:nvSpPr>
          <p:cNvPr id="6" name="Rectangle 5"/>
          <p:cNvSpPr/>
          <p:nvPr/>
        </p:nvSpPr>
        <p:spPr>
          <a:xfrm>
            <a:off x="1285832" y="329182"/>
            <a:ext cx="10047575" cy="1176797"/>
          </a:xfrm>
          <a:prstGeom prst="rect">
            <a:avLst/>
          </a:prstGeom>
        </p:spPr>
        <p:txBody>
          <a:bodyPr wrap="square">
            <a:spAutoFit/>
          </a:bodyPr>
          <a:lstStyle/>
          <a:p>
            <a:pPr algn="ctr">
              <a:lnSpc>
                <a:spcPct val="115000"/>
              </a:lnSpc>
              <a:spcBef>
                <a:spcPts val="200"/>
              </a:spcBef>
              <a:spcAft>
                <a:spcPts val="200"/>
              </a:spcAft>
            </a:pPr>
            <a:r>
              <a:rPr lang="fr-FR" sz="3200" b="1" spc="-40" smtClean="0">
                <a:effectLst/>
              </a:rPr>
              <a:t>Tiêu chuẩn 4: </a:t>
            </a:r>
            <a:r>
              <a:rPr lang="pl-PL" sz="3200" b="1">
                <a:solidFill>
                  <a:srgbClr val="FF0000"/>
                </a:solidFill>
              </a:rPr>
              <a:t>Phát triển mối quan hệ giữa nhà trường, gia đình và xã hội</a:t>
            </a:r>
            <a:endParaRPr lang="en-GB" sz="3200" b="1">
              <a:solidFill>
                <a:srgbClr val="FF0000"/>
              </a:solidFill>
              <a:effectLst/>
            </a:endParaRPr>
          </a:p>
        </p:txBody>
      </p:sp>
      <p:sp>
        <p:nvSpPr>
          <p:cNvPr id="7" name="Rectangle 6"/>
          <p:cNvSpPr/>
          <p:nvPr/>
        </p:nvSpPr>
        <p:spPr>
          <a:xfrm>
            <a:off x="206063" y="3421439"/>
            <a:ext cx="11590986" cy="892552"/>
          </a:xfrm>
          <a:prstGeom prst="rect">
            <a:avLst/>
          </a:prstGeom>
        </p:spPr>
        <p:txBody>
          <a:bodyPr wrap="square">
            <a:spAutoFit/>
          </a:bodyPr>
          <a:lstStyle/>
          <a:p>
            <a:pPr algn="just">
              <a:spcBef>
                <a:spcPts val="0"/>
              </a:spcBef>
              <a:spcAft>
                <a:spcPts val="0"/>
              </a:spcAft>
            </a:pPr>
            <a:r>
              <a:rPr lang="fr-FR" sz="2600" b="1" smtClean="0">
                <a:solidFill>
                  <a:srgbClr val="7030A0"/>
                </a:solidFill>
                <a:effectLst/>
                <a:latin typeface="+mj-lt"/>
              </a:rPr>
              <a:t>Tiêu chí 11.</a:t>
            </a:r>
            <a:r>
              <a:rPr lang="pl-PL" sz="2600" smtClean="0"/>
              <a:t> </a:t>
            </a:r>
            <a:r>
              <a:rPr lang="pl-PL" sz="2600" b="1" i="1">
                <a:solidFill>
                  <a:srgbClr val="FF0000"/>
                </a:solidFill>
                <a:latin typeface="+mj-lt"/>
              </a:rPr>
              <a:t>Tạo dựng mối quan hệ hợp tác với cha mẹ hoặc người giám hộ của học sinh và các bên liên quan </a:t>
            </a:r>
            <a:endParaRPr lang="en-GB" sz="2600" b="1" i="1">
              <a:solidFill>
                <a:srgbClr val="FF0000"/>
              </a:solidFill>
              <a:latin typeface="+mj-lt"/>
            </a:endParaRPr>
          </a:p>
        </p:txBody>
      </p:sp>
      <p:sp>
        <p:nvSpPr>
          <p:cNvPr id="8" name="Rectangle 7"/>
          <p:cNvSpPr/>
          <p:nvPr/>
        </p:nvSpPr>
        <p:spPr>
          <a:xfrm>
            <a:off x="206063" y="4407550"/>
            <a:ext cx="11590986" cy="892552"/>
          </a:xfrm>
          <a:prstGeom prst="rect">
            <a:avLst/>
          </a:prstGeom>
        </p:spPr>
        <p:txBody>
          <a:bodyPr wrap="square">
            <a:spAutoFit/>
          </a:bodyPr>
          <a:lstStyle/>
          <a:p>
            <a:pPr algn="just">
              <a:spcBef>
                <a:spcPts val="0"/>
              </a:spcBef>
              <a:spcAft>
                <a:spcPts val="0"/>
              </a:spcAft>
            </a:pPr>
            <a:r>
              <a:rPr lang="fr-FR" sz="2600" b="1" smtClean="0">
                <a:solidFill>
                  <a:srgbClr val="7030A0"/>
                </a:solidFill>
                <a:effectLst/>
                <a:latin typeface="+mj-lt"/>
              </a:rPr>
              <a:t>Tiêu chí 12.</a:t>
            </a:r>
            <a:r>
              <a:rPr lang="pl-PL" sz="2600" smtClean="0"/>
              <a:t> </a:t>
            </a:r>
            <a:r>
              <a:rPr lang="pl-PL" sz="2600" b="1" i="1">
                <a:solidFill>
                  <a:srgbClr val="FF0000"/>
                </a:solidFill>
                <a:latin typeface="+mj-lt"/>
              </a:rPr>
              <a:t>Phối hợp giữa nhà trường, gia đình, xã hội để thực hiện hoạt động dạy học cho học sinh </a:t>
            </a:r>
            <a:endParaRPr lang="en-GB" sz="2600" b="1" i="1">
              <a:solidFill>
                <a:srgbClr val="FF0000"/>
              </a:solidFill>
              <a:latin typeface="+mj-lt"/>
            </a:endParaRPr>
          </a:p>
        </p:txBody>
      </p:sp>
      <p:sp>
        <p:nvSpPr>
          <p:cNvPr id="9" name="Rectangle 8"/>
          <p:cNvSpPr/>
          <p:nvPr/>
        </p:nvSpPr>
        <p:spPr>
          <a:xfrm>
            <a:off x="206063" y="5393662"/>
            <a:ext cx="11590986" cy="892552"/>
          </a:xfrm>
          <a:prstGeom prst="rect">
            <a:avLst/>
          </a:prstGeom>
        </p:spPr>
        <p:txBody>
          <a:bodyPr wrap="square">
            <a:spAutoFit/>
          </a:bodyPr>
          <a:lstStyle/>
          <a:p>
            <a:pPr algn="just">
              <a:spcBef>
                <a:spcPts val="0"/>
              </a:spcBef>
              <a:spcAft>
                <a:spcPts val="0"/>
              </a:spcAft>
            </a:pPr>
            <a:r>
              <a:rPr lang="fr-FR" sz="2600" b="1" smtClean="0">
                <a:solidFill>
                  <a:srgbClr val="7030A0"/>
                </a:solidFill>
                <a:effectLst/>
                <a:latin typeface="+mj-lt"/>
              </a:rPr>
              <a:t>Tiêu chí 13.</a:t>
            </a:r>
            <a:r>
              <a:rPr lang="pl-PL" sz="2600" smtClean="0"/>
              <a:t> </a:t>
            </a:r>
            <a:r>
              <a:rPr lang="pl-PL" sz="2600" b="1" i="1">
                <a:solidFill>
                  <a:srgbClr val="FF0000"/>
                </a:solidFill>
                <a:latin typeface="+mj-lt"/>
              </a:rPr>
              <a:t>Phối hợp giữa nhà trường, gia đình, xã hội để thực hiện giáo dục đạo đức, lối sống cho học </a:t>
            </a:r>
            <a:r>
              <a:rPr lang="pl-PL" sz="2600" b="1" i="1" smtClean="0">
                <a:solidFill>
                  <a:srgbClr val="FF0000"/>
                </a:solidFill>
                <a:latin typeface="+mj-lt"/>
              </a:rPr>
              <a:t>sinh</a:t>
            </a:r>
            <a:r>
              <a:rPr lang="en-US" sz="2600" b="1" i="1" smtClean="0">
                <a:solidFill>
                  <a:srgbClr val="FF0000"/>
                </a:solidFill>
                <a:latin typeface="+mj-lt"/>
              </a:rPr>
              <a:t>.</a:t>
            </a:r>
            <a:endParaRPr lang="en-GB" sz="2600" b="1" i="1">
              <a:solidFill>
                <a:srgbClr val="FF0000"/>
              </a:solidFill>
              <a:latin typeface="+mj-lt"/>
            </a:endParaRPr>
          </a:p>
        </p:txBody>
      </p:sp>
    </p:spTree>
    <p:extLst>
      <p:ext uri="{BB962C8B-B14F-4D97-AF65-F5344CB8AC3E}">
        <p14:creationId xmlns:p14="http://schemas.microsoft.com/office/powerpoint/2010/main" val="33317649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277567126"/>
              </p:ext>
            </p:extLst>
          </p:nvPr>
        </p:nvGraphicFramePr>
        <p:xfrm>
          <a:off x="241837" y="1983346"/>
          <a:ext cx="11632484" cy="4560060"/>
        </p:xfrm>
        <a:graphic>
          <a:graphicData uri="http://schemas.openxmlformats.org/drawingml/2006/table">
            <a:tbl>
              <a:tblPr firstRow="1" bandRow="1">
                <a:tableStyleId>{5940675A-B579-460E-94D1-54222C63F5DA}</a:tableStyleId>
              </a:tblPr>
              <a:tblGrid>
                <a:gridCol w="6970332">
                  <a:extLst>
                    <a:ext uri="{9D8B030D-6E8A-4147-A177-3AD203B41FA5}">
                      <a16:colId xmlns="" xmlns:a16="http://schemas.microsoft.com/office/drawing/2014/main" val="20000"/>
                    </a:ext>
                  </a:extLst>
                </a:gridCol>
                <a:gridCol w="4662152">
                  <a:extLst>
                    <a:ext uri="{9D8B030D-6E8A-4147-A177-3AD203B41FA5}">
                      <a16:colId xmlns="" xmlns:a16="http://schemas.microsoft.com/office/drawing/2014/main" val="20001"/>
                    </a:ext>
                  </a:extLst>
                </a:gridCol>
              </a:tblGrid>
              <a:tr h="4560060">
                <a:tc>
                  <a:txBody>
                    <a:bodyPr/>
                    <a:lstStyle/>
                    <a:p>
                      <a:pPr marL="342900" marR="0" lvl="0" indent="-342900" algn="just">
                        <a:spcBef>
                          <a:spcPts val="0"/>
                        </a:spcBef>
                        <a:spcAft>
                          <a:spcPts val="0"/>
                        </a:spcAft>
                        <a:buFont typeface="Times New Roman" panose="02020603050405020304" pitchFamily="18" charset="0"/>
                        <a:buChar char="-"/>
                      </a:pPr>
                      <a:r>
                        <a:rPr lang="pl-PL" sz="2400" kern="1200" smtClean="0">
                          <a:solidFill>
                            <a:schemeClr val="tx1"/>
                          </a:solidFill>
                          <a:effectLst/>
                          <a:latin typeface="+mn-lt"/>
                          <a:ea typeface="+mn-ea"/>
                          <a:cs typeface="+mn-cs"/>
                        </a:rPr>
                        <a:t>Biên bản họp cha mẹ học sinh/biên bản họp nhóm chuyên môn/tổ chuyên môn/hội đồng nhà trường ghi nhận việc giáo viên được cha mẹ học sinh và các bên liên quan tin tưởng, tôn trọng và có đề xuất được các biện pháp tăng cường sự phối hợp chặt chẽ với cha mẹ học sinh và các bên liên quan;</a:t>
                      </a:r>
                      <a:endParaRPr lang="en-US" sz="2400" kern="1200" smtClean="0">
                        <a:solidFill>
                          <a:schemeClr val="tx1"/>
                        </a:solidFill>
                        <a:effectLst/>
                        <a:latin typeface="+mn-lt"/>
                        <a:ea typeface="+mn-ea"/>
                        <a:cs typeface="+mn-cs"/>
                      </a:endParaRPr>
                    </a:p>
                    <a:p>
                      <a:pPr marL="342900" marR="0" lvl="0" indent="-342900" algn="just">
                        <a:spcBef>
                          <a:spcPts val="0"/>
                        </a:spcBef>
                        <a:spcAft>
                          <a:spcPts val="0"/>
                        </a:spcAft>
                        <a:buFont typeface="Times New Roman" panose="02020603050405020304" pitchFamily="18" charset="0"/>
                        <a:buChar char="-"/>
                      </a:pPr>
                      <a:r>
                        <a:rPr lang="pl-PL" sz="2400" kern="1200" smtClean="0">
                          <a:solidFill>
                            <a:schemeClr val="tx1"/>
                          </a:solidFill>
                          <a:effectLst/>
                          <a:latin typeface="+mn-lt"/>
                          <a:ea typeface="+mn-ea"/>
                          <a:cs typeface="+mn-cs"/>
                        </a:rPr>
                        <a:t>Ý kiến trao đổi/đề xuất/báo cáo chuyên đề/sáng kiến/bài viết về các biện pháp tăng cường sự phối hợp với cha mẹ học sinh và các bên liên quan; hoặc biên bản họp cha mẹ học sinh/hình ảnh ghi nhận việc phối hợp chặt chẽ giữa giáo viên với cha mẹ học sinh và các bên liên quan.</a:t>
                      </a:r>
                      <a:endParaRPr lang="en-GB" sz="2400">
                        <a:effectLst/>
                        <a:latin typeface="+mj-lt"/>
                        <a:ea typeface="Times New Roman" panose="02020603050405020304" pitchFamily="18" charset="0"/>
                      </a:endParaRPr>
                    </a:p>
                  </a:txBody>
                  <a:tcPr marL="114300" marR="114300" marT="0" marB="0"/>
                </a:tc>
                <a:tc>
                  <a:txBody>
                    <a:bodyPr/>
                    <a:lstStyle/>
                    <a:p>
                      <a:pPr algn="just"/>
                      <a:endParaRPr lang="en-GB" sz="2200">
                        <a:latin typeface="+mj-lt"/>
                      </a:endParaRPr>
                    </a:p>
                  </a:txBody>
                  <a:tcPr/>
                </a:tc>
                <a:extLst>
                  <a:ext uri="{0D108BD9-81ED-4DB2-BD59-A6C34878D82A}">
                    <a16:rowId xmlns="" xmlns:a16="http://schemas.microsoft.com/office/drawing/2014/main" val="10000"/>
                  </a:ext>
                </a:extLst>
              </a:tr>
            </a:tbl>
          </a:graphicData>
        </a:graphic>
      </p:graphicFrame>
      <p:sp>
        <p:nvSpPr>
          <p:cNvPr id="5" name="Rectangle 4"/>
          <p:cNvSpPr/>
          <p:nvPr/>
        </p:nvSpPr>
        <p:spPr>
          <a:xfrm>
            <a:off x="190321" y="1022220"/>
            <a:ext cx="11735515" cy="830997"/>
          </a:xfrm>
          <a:prstGeom prst="rect">
            <a:avLst/>
          </a:prstGeom>
        </p:spPr>
        <p:txBody>
          <a:bodyPr wrap="square">
            <a:spAutoFit/>
          </a:bodyPr>
          <a:lstStyle/>
          <a:p>
            <a:pPr algn="just"/>
            <a:r>
              <a:rPr lang="pl-PL" sz="2200" b="1" smtClean="0">
                <a:solidFill>
                  <a:srgbClr val="FF0000"/>
                </a:solidFill>
                <a:effectLst/>
                <a:latin typeface="+mj-lt"/>
                <a:ea typeface="Calibri" panose="020F0502020204030204" pitchFamily="34" charset="0"/>
              </a:rPr>
              <a:t>Tốt: </a:t>
            </a:r>
            <a:r>
              <a:rPr lang="pl-PL" sz="2400" b="1" i="1">
                <a:solidFill>
                  <a:srgbClr val="0000CC"/>
                </a:solidFill>
                <a:latin typeface="+mj-lt"/>
              </a:rPr>
              <a:t>Đề xuất với nhà trường các biện pháp tăng cường sự phối hợp chặt chẽ với cha mẹ hoặc người giám hộ của học sinh và các bên liên quan.</a:t>
            </a:r>
            <a:endParaRPr lang="en-GB" sz="2200" b="1" i="1">
              <a:solidFill>
                <a:srgbClr val="0000CC"/>
              </a:solidFill>
              <a:latin typeface="+mj-lt"/>
            </a:endParaRPr>
          </a:p>
        </p:txBody>
      </p:sp>
      <p:sp>
        <p:nvSpPr>
          <p:cNvPr id="9" name="Rectangle 8"/>
          <p:cNvSpPr/>
          <p:nvPr/>
        </p:nvSpPr>
        <p:spPr>
          <a:xfrm>
            <a:off x="90153" y="177718"/>
            <a:ext cx="11590986" cy="830997"/>
          </a:xfrm>
          <a:prstGeom prst="rect">
            <a:avLst/>
          </a:prstGeom>
        </p:spPr>
        <p:txBody>
          <a:bodyPr wrap="square">
            <a:spAutoFit/>
          </a:bodyPr>
          <a:lstStyle/>
          <a:p>
            <a:pPr algn="ctr">
              <a:spcBef>
                <a:spcPts val="0"/>
              </a:spcBef>
              <a:spcAft>
                <a:spcPts val="0"/>
              </a:spcAft>
            </a:pPr>
            <a:r>
              <a:rPr lang="fr-FR" sz="2200" b="1" smtClean="0">
                <a:solidFill>
                  <a:srgbClr val="7030A0"/>
                </a:solidFill>
                <a:effectLst/>
                <a:latin typeface="+mj-lt"/>
              </a:rPr>
              <a:t>Tiêu chí 11.</a:t>
            </a:r>
            <a:r>
              <a:rPr lang="pl-PL" sz="2400" smtClean="0"/>
              <a:t> </a:t>
            </a:r>
            <a:r>
              <a:rPr lang="pl-PL" sz="2400" b="1" i="1">
                <a:solidFill>
                  <a:srgbClr val="FF0000"/>
                </a:solidFill>
                <a:latin typeface="+mj-lt"/>
              </a:rPr>
              <a:t>Tạo dựng mối quan hệ hợp tác với cha mẹ hoặc người giám hộ của học sinh và các bên liên quan </a:t>
            </a:r>
            <a:endParaRPr lang="en-GB" sz="2400" b="1" i="1">
              <a:solidFill>
                <a:srgbClr val="FF0000"/>
              </a:solidFill>
              <a:latin typeface="+mj-lt"/>
            </a:endParaRPr>
          </a:p>
        </p:txBody>
      </p:sp>
      <p:sp>
        <p:nvSpPr>
          <p:cNvPr id="6" name="Rectangle 5"/>
          <p:cNvSpPr/>
          <p:nvPr/>
        </p:nvSpPr>
        <p:spPr>
          <a:xfrm>
            <a:off x="7259391" y="2101245"/>
            <a:ext cx="4614930" cy="3939540"/>
          </a:xfrm>
          <a:prstGeom prst="rect">
            <a:avLst/>
          </a:prstGeom>
        </p:spPr>
        <p:txBody>
          <a:bodyPr wrap="square">
            <a:spAutoFit/>
          </a:bodyPr>
          <a:lstStyle/>
          <a:p>
            <a:pPr algn="just"/>
            <a:r>
              <a:rPr lang="en-US" sz="2400" b="1" smtClean="0">
                <a:solidFill>
                  <a:srgbClr val="002060"/>
                </a:solidFill>
                <a:latin typeface="+mj-lt"/>
              </a:rPr>
              <a:t>- </a:t>
            </a:r>
            <a:r>
              <a:rPr lang="en-US" sz="2500" b="1" i="1" smtClean="0">
                <a:solidFill>
                  <a:srgbClr val="002060"/>
                </a:solidFill>
                <a:latin typeface="+mj-lt"/>
              </a:rPr>
              <a:t>Biên </a:t>
            </a:r>
            <a:r>
              <a:rPr lang="en-US" sz="2500" b="1" i="1">
                <a:solidFill>
                  <a:srgbClr val="002060"/>
                </a:solidFill>
                <a:latin typeface="+mj-lt"/>
              </a:rPr>
              <a:t>bản họp </a:t>
            </a:r>
            <a:r>
              <a:rPr lang="en-US" sz="2500" b="1" i="1" smtClean="0">
                <a:solidFill>
                  <a:srgbClr val="002060"/>
                </a:solidFill>
                <a:latin typeface="+mj-lt"/>
              </a:rPr>
              <a:t>CMHS về </a:t>
            </a:r>
            <a:r>
              <a:rPr lang="en-US" sz="2500" b="1" i="1">
                <a:solidFill>
                  <a:srgbClr val="002060"/>
                </a:solidFill>
                <a:latin typeface="+mj-lt"/>
              </a:rPr>
              <a:t>các hoạt động </a:t>
            </a:r>
            <a:r>
              <a:rPr lang="en-US" sz="2500" b="1" i="1" smtClean="0">
                <a:solidFill>
                  <a:srgbClr val="002060"/>
                </a:solidFill>
                <a:latin typeface="+mj-lt"/>
              </a:rPr>
              <a:t>chăm lo cho HS khó khăn trong lớp.</a:t>
            </a:r>
            <a:endParaRPr lang="en-US" sz="2500" b="1" i="1">
              <a:solidFill>
                <a:srgbClr val="002060"/>
              </a:solidFill>
              <a:latin typeface="+mj-lt"/>
            </a:endParaRPr>
          </a:p>
          <a:p>
            <a:pPr algn="just"/>
            <a:r>
              <a:rPr lang="en-US" sz="2500" b="1" i="1" smtClean="0">
                <a:solidFill>
                  <a:srgbClr val="002060"/>
                </a:solidFill>
                <a:latin typeface="+mj-lt"/>
              </a:rPr>
              <a:t>- KH phối hợp PH tham gia các hoạt động giáo dục HS có thông qua BGH.</a:t>
            </a:r>
          </a:p>
          <a:p>
            <a:pPr algn="just"/>
            <a:r>
              <a:rPr lang="en-GB" sz="2500" b="1" i="1" smtClean="0">
                <a:solidFill>
                  <a:srgbClr val="002060"/>
                </a:solidFill>
                <a:latin typeface="+mj-lt"/>
              </a:rPr>
              <a:t>- Thư mời PH tham gia hoạt động giáo dục.</a:t>
            </a:r>
          </a:p>
          <a:p>
            <a:pPr algn="just"/>
            <a:r>
              <a:rPr lang="en-GB" sz="2500" b="1" i="1" smtClean="0">
                <a:solidFill>
                  <a:srgbClr val="002060"/>
                </a:solidFill>
                <a:latin typeface="+mj-lt"/>
              </a:rPr>
              <a:t>- Hình ảnh PH tham gia các hoạt động giáo dục.</a:t>
            </a:r>
            <a:endParaRPr lang="en-GB" sz="2500" b="1" i="1">
              <a:solidFill>
                <a:srgbClr val="002060"/>
              </a:solidFill>
              <a:latin typeface="+mj-lt"/>
            </a:endParaRPr>
          </a:p>
        </p:txBody>
      </p:sp>
    </p:spTree>
    <p:extLst>
      <p:ext uri="{BB962C8B-B14F-4D97-AF65-F5344CB8AC3E}">
        <p14:creationId xmlns:p14="http://schemas.microsoft.com/office/powerpoint/2010/main" val="161117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9640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28790" y="683737"/>
            <a:ext cx="11745532" cy="200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76176" rIns="0" bIns="76176" numCol="1"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fr-FR" altLang="en-US" sz="3000" b="1" i="1" u="none" strike="noStrike" cap="none" normalizeH="0" baseline="0" smtClean="0" bmk="_Toc530991169">
                <a:ln>
                  <a:noFill/>
                </a:ln>
                <a:solidFill>
                  <a:srgbClr val="FF0000"/>
                </a:solidFill>
                <a:effectLst/>
                <a:latin typeface="+mj-lt"/>
                <a:ea typeface="MS Gothic" panose="020B0609070205080204" pitchFamily="49" charset="-128"/>
                <a:cs typeface="Arial" panose="020B0604020202020204" pitchFamily="34" charset="0"/>
              </a:rPr>
              <a:t>Ví dụ về </a:t>
            </a:r>
            <a:r>
              <a:rPr kumimoji="0" lang="en-US" altLang="en-US" sz="3000" b="1" i="1" u="none" strike="noStrike" cap="none" normalizeH="0" baseline="0" smtClean="0" bmk="_Toc530991169">
                <a:ln>
                  <a:noFill/>
                </a:ln>
                <a:solidFill>
                  <a:srgbClr val="FF0000"/>
                </a:solidFill>
                <a:effectLst/>
                <a:latin typeface="+mj-lt"/>
                <a:ea typeface="MS Gothic" panose="020B0609070205080204" pitchFamily="49" charset="-128"/>
                <a:cs typeface="Arial" panose="020B0604020202020204" pitchFamily="34" charset="0"/>
              </a:rPr>
              <a:t>minh chứng</a:t>
            </a:r>
            <a:endParaRPr kumimoji="0" lang="en-US" altLang="en-US" sz="3000" b="1" i="1" u="none" strike="noStrike" cap="none" normalizeH="0" baseline="0" smtClean="0">
              <a:ln>
                <a:noFill/>
              </a:ln>
              <a:solidFill>
                <a:srgbClr val="FF0000"/>
              </a:solidFill>
              <a:effectLst/>
              <a:latin typeface="+mj-lt"/>
              <a:ea typeface="MS Gothic" panose="020B0609070205080204" pitchFamily="49"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fr-FR" altLang="en-US" sz="3000" b="1" i="1" u="none" strike="noStrike" cap="none" normalizeH="0" baseline="0" smtClean="0" bmk="_Toc530991170">
                <a:ln>
                  <a:noFill/>
                </a:ln>
                <a:solidFill>
                  <a:srgbClr val="000000"/>
                </a:solidFill>
                <a:effectLst/>
                <a:latin typeface="+mj-lt"/>
                <a:ea typeface="MS Gothic" panose="020B0609070205080204" pitchFamily="49" charset="-128"/>
                <a:cs typeface="Arial" panose="020B0604020202020204" pitchFamily="34" charset="0"/>
              </a:rPr>
              <a:t>s</a:t>
            </a:r>
            <a:r>
              <a:rPr kumimoji="0" lang="en-US" altLang="en-US" sz="3000" b="1" i="1" u="none" strike="noStrike" cap="none" normalizeH="0" baseline="0" smtClean="0" bmk="_Toc530991170">
                <a:ln>
                  <a:noFill/>
                </a:ln>
                <a:solidFill>
                  <a:srgbClr val="000000"/>
                </a:solidFill>
                <a:effectLst/>
                <a:latin typeface="+mj-lt"/>
                <a:ea typeface="MS Gothic" panose="020B0609070205080204" pitchFamily="49" charset="-128"/>
                <a:cs typeface="Arial" panose="020B0604020202020204" pitchFamily="34" charset="0"/>
              </a:rPr>
              <a:t>ử dụng </a:t>
            </a:r>
            <a:r>
              <a:rPr kumimoji="0" lang="fr-FR" altLang="en-US" sz="3000" b="1" i="1" u="none" strike="noStrike" cap="none" normalizeH="0" baseline="0" smtClean="0" bmk="_Toc530991170">
                <a:ln>
                  <a:noFill/>
                </a:ln>
                <a:solidFill>
                  <a:srgbClr val="000000"/>
                </a:solidFill>
                <a:effectLst/>
                <a:latin typeface="+mj-lt"/>
                <a:ea typeface="MS Gothic" panose="020B0609070205080204" pitchFamily="49" charset="-128"/>
                <a:cs typeface="Arial" panose="020B0604020202020204" pitchFamily="34" charset="0"/>
              </a:rPr>
              <a:t>trong</a:t>
            </a:r>
            <a:r>
              <a:rPr kumimoji="0" lang="en-US" altLang="en-US" sz="3000" b="1" i="1" u="none" strike="noStrike" cap="none" normalizeH="0" baseline="0" smtClean="0" bmk="_Toc530991170">
                <a:ln>
                  <a:noFill/>
                </a:ln>
                <a:solidFill>
                  <a:srgbClr val="000000"/>
                </a:solidFill>
                <a:effectLst/>
                <a:latin typeface="+mj-lt"/>
                <a:ea typeface="MS Gothic" panose="020B0609070205080204" pitchFamily="49" charset="-128"/>
                <a:cs typeface="Arial" panose="020B0604020202020204" pitchFamily="34" charset="0"/>
              </a:rPr>
              <a:t> đánh giá theo chuẩn nghề nghiệp giáo viên cơ sở giáo dục phổ thông</a:t>
            </a:r>
            <a:endParaRPr kumimoji="0" lang="en-US" altLang="en-US" sz="3000" b="1" i="1" u="none" strike="noStrike" cap="none" normalizeH="0" baseline="0" smtClean="0">
              <a:ln>
                <a:noFill/>
              </a:ln>
              <a:solidFill>
                <a:schemeClr val="tx1"/>
              </a:solidFill>
              <a:effectLst/>
              <a:latin typeface="+mj-lt"/>
              <a:ea typeface="MS Gothic" panose="020B0609070205080204" pitchFamily="49"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fr-FR" altLang="en-US" sz="3000" b="0" i="1" strike="noStrike" cap="none" normalizeH="0" baseline="0" smtClean="0">
                <a:ln>
                  <a:noFill/>
                </a:ln>
                <a:solidFill>
                  <a:srgbClr val="000000"/>
                </a:solidFill>
                <a:effectLst/>
                <a:latin typeface="+mj-lt"/>
                <a:ea typeface="Calibri" panose="020F0502020204030204" pitchFamily="34" charset="0"/>
                <a:cs typeface="Arial" panose="020B0604020202020204" pitchFamily="34" charset="0"/>
              </a:rPr>
              <a:t>(K</a:t>
            </a:r>
            <a:r>
              <a:rPr kumimoji="0" lang="vi-VN" altLang="en-US" sz="3000" b="0" i="1" strike="noStrike" cap="none" normalizeH="0" baseline="0" smtClean="0">
                <a:ln>
                  <a:noFill/>
                </a:ln>
                <a:solidFill>
                  <a:srgbClr val="000000"/>
                </a:solidFill>
                <a:effectLst/>
                <a:latin typeface="+mj-lt"/>
                <a:ea typeface="Calibri" panose="020F0502020204030204" pitchFamily="34" charset="0"/>
                <a:cs typeface="Arial" panose="020B0604020202020204" pitchFamily="34" charset="0"/>
              </a:rPr>
              <a:t>è</a:t>
            </a:r>
            <a:r>
              <a:rPr kumimoji="0" lang="vi-VN" altLang="en-US" sz="3000" b="0" i="1" u="none" strike="noStrike" cap="none" normalizeH="0" baseline="0" smtClean="0">
                <a:ln>
                  <a:noFill/>
                </a:ln>
                <a:solidFill>
                  <a:srgbClr val="000000"/>
                </a:solidFill>
                <a:effectLst/>
                <a:latin typeface="+mj-lt"/>
                <a:ea typeface="Calibri" panose="020F0502020204030204" pitchFamily="34" charset="0"/>
                <a:cs typeface="Arial" panose="020B0604020202020204" pitchFamily="34" charset="0"/>
              </a:rPr>
              <a:t>m theo </a:t>
            </a:r>
            <a:r>
              <a:rPr kumimoji="0" lang="fr-FR" altLang="en-US" sz="3000" b="0" i="1" u="none" strike="noStrike" cap="none" normalizeH="0" baseline="0" smtClean="0">
                <a:ln>
                  <a:noFill/>
                </a:ln>
                <a:solidFill>
                  <a:srgbClr val="000000"/>
                </a:solidFill>
                <a:effectLst/>
                <a:latin typeface="+mj-lt"/>
                <a:ea typeface="Calibri" panose="020F0502020204030204" pitchFamily="34" charset="0"/>
                <a:cs typeface="Arial" panose="020B0604020202020204" pitchFamily="34" charset="0"/>
              </a:rPr>
              <a:t>công văn số 4530/</a:t>
            </a:r>
            <a:r>
              <a:rPr kumimoji="0" lang="vi-VN" altLang="en-US" sz="3000" b="0" i="1" u="none" strike="noStrike" cap="none" normalizeH="0" baseline="0" smtClean="0">
                <a:ln>
                  <a:noFill/>
                </a:ln>
                <a:solidFill>
                  <a:srgbClr val="000000"/>
                </a:solidFill>
                <a:effectLst/>
                <a:latin typeface="+mj-lt"/>
                <a:ea typeface="Calibri" panose="020F0502020204030204" pitchFamily="34" charset="0"/>
                <a:cs typeface="Arial" panose="020B0604020202020204" pitchFamily="34" charset="0"/>
              </a:rPr>
              <a:t> BGDĐT</a:t>
            </a:r>
            <a:r>
              <a:rPr kumimoji="0" lang="fr-FR" altLang="en-US" sz="3000" b="0" i="1" u="none" strike="noStrike" cap="none" normalizeH="0" baseline="0" smtClean="0">
                <a:ln>
                  <a:noFill/>
                </a:ln>
                <a:solidFill>
                  <a:srgbClr val="000000"/>
                </a:solidFill>
                <a:effectLst/>
                <a:latin typeface="+mj-lt"/>
                <a:ea typeface="Calibri" panose="020F0502020204030204" pitchFamily="34" charset="0"/>
                <a:cs typeface="Arial" panose="020B0604020202020204" pitchFamily="34" charset="0"/>
              </a:rPr>
              <a:t>-NGCBQLGD </a:t>
            </a:r>
            <a:r>
              <a:rPr kumimoji="0" lang="vi-VN" altLang="en-US" sz="3000" b="0" i="1" u="none" strike="noStrike" cap="none" normalizeH="0" baseline="0" smtClean="0">
                <a:ln>
                  <a:noFill/>
                </a:ln>
                <a:solidFill>
                  <a:srgbClr val="000000"/>
                </a:solidFill>
                <a:effectLst/>
                <a:latin typeface="+mj-lt"/>
                <a:ea typeface="Calibri" panose="020F0502020204030204" pitchFamily="34" charset="0"/>
                <a:cs typeface="Arial" panose="020B0604020202020204" pitchFamily="34" charset="0"/>
              </a:rPr>
              <a:t>ngày </a:t>
            </a:r>
            <a:r>
              <a:rPr kumimoji="0" lang="en-US" altLang="en-US" sz="3000" b="0" i="1" u="none" strike="noStrike" cap="none" normalizeH="0" baseline="0" smtClean="0">
                <a:ln>
                  <a:noFill/>
                </a:ln>
                <a:solidFill>
                  <a:srgbClr val="000000"/>
                </a:solidFill>
                <a:effectLst/>
                <a:latin typeface="+mj-lt"/>
                <a:ea typeface="Calibri" panose="020F0502020204030204" pitchFamily="34" charset="0"/>
                <a:cs typeface="Arial" panose="020B0604020202020204" pitchFamily="34" charset="0"/>
              </a:rPr>
              <a:t>01/10/</a:t>
            </a:r>
            <a:r>
              <a:rPr kumimoji="0" lang="vi-VN" altLang="en-US" sz="3000" b="0" i="1" u="none" strike="noStrike" cap="none" normalizeH="0" baseline="0" smtClean="0">
                <a:ln>
                  <a:noFill/>
                </a:ln>
                <a:solidFill>
                  <a:srgbClr val="000000"/>
                </a:solidFill>
                <a:effectLst/>
                <a:latin typeface="+mj-lt"/>
                <a:ea typeface="Calibri" panose="020F0502020204030204" pitchFamily="34" charset="0"/>
                <a:cs typeface="Arial" panose="020B0604020202020204" pitchFamily="34" charset="0"/>
              </a:rPr>
              <a:t>20</a:t>
            </a:r>
            <a:r>
              <a:rPr kumimoji="0" lang="fr-FR" altLang="en-US" sz="3000" b="0" i="1" u="none" strike="noStrike" cap="none" normalizeH="0" baseline="0" smtClean="0">
                <a:ln>
                  <a:noFill/>
                </a:ln>
                <a:solidFill>
                  <a:srgbClr val="000000"/>
                </a:solidFill>
                <a:effectLst/>
                <a:latin typeface="+mj-lt"/>
                <a:ea typeface="Calibri" panose="020F0502020204030204" pitchFamily="34" charset="0"/>
                <a:cs typeface="Arial" panose="020B0604020202020204" pitchFamily="34" charset="0"/>
              </a:rPr>
              <a:t>18)</a:t>
            </a:r>
            <a:endParaRPr kumimoji="0" lang="en-GB" altLang="en-US" sz="3000" b="0" i="0" u="none" strike="noStrike" cap="none" normalizeH="0" baseline="0" smtClean="0">
              <a:ln>
                <a:noFill/>
              </a:ln>
              <a:solidFill>
                <a:schemeClr val="tx1"/>
              </a:solidFill>
              <a:effectLst/>
              <a:latin typeface="+mj-lt"/>
              <a:cs typeface="Arial" panose="020B0604020202020204" pitchFamily="34" charset="0"/>
            </a:endParaRPr>
          </a:p>
        </p:txBody>
      </p:sp>
      <p:sp>
        <p:nvSpPr>
          <p:cNvPr id="6" name="Rectangle 3"/>
          <p:cNvSpPr>
            <a:spLocks noChangeArrowheads="1"/>
          </p:cNvSpPr>
          <p:nvPr/>
        </p:nvSpPr>
        <p:spPr bwMode="auto">
          <a:xfrm>
            <a:off x="412124" y="4468989"/>
            <a:ext cx="11668259"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eaLnBrk="0" hangingPunct="0">
              <a:defRPr>
                <a:solidFill>
                  <a:schemeClr val="tx1"/>
                </a:solidFill>
                <a:latin typeface="Arial" panose="020B0604020202020204" pitchFamily="34" charset="0"/>
                <a:cs typeface="Arial" panose="020B0604020202020204" pitchFamily="34" charset="0"/>
              </a:defRPr>
            </a:lvl3pPr>
            <a:lvl4pPr eaLnBrk="0" hangingPunct="0">
              <a:defRPr>
                <a:solidFill>
                  <a:schemeClr val="tx1"/>
                </a:solidFill>
                <a:latin typeface="Arial" panose="020B0604020202020204" pitchFamily="34" charset="0"/>
                <a:cs typeface="Arial" panose="020B0604020202020204" pitchFamily="34" charset="0"/>
              </a:defRPr>
            </a:lvl4pPr>
            <a:lvl5pPr eaLnBrk="0" hangingPunct="0">
              <a:defRPr>
                <a:solidFill>
                  <a:schemeClr val="tx1"/>
                </a:solidFill>
                <a:latin typeface="Arial" panose="020B0604020202020204" pitchFamily="34" charset="0"/>
                <a:cs typeface="Arial" panose="020B0604020202020204" pitchFamily="34" charset="0"/>
              </a:defRPr>
            </a:lvl5pPr>
            <a:lvl6pPr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457200" algn="just" defTabSz="457200" rtl="0" eaLnBrk="0" fontAlgn="base" latinLnBrk="0" hangingPunct="0">
              <a:lnSpc>
                <a:spcPct val="100000"/>
              </a:lnSpc>
              <a:spcBef>
                <a:spcPct val="0"/>
              </a:spcBef>
              <a:spcAft>
                <a:spcPct val="0"/>
              </a:spcAft>
              <a:buClrTx/>
              <a:buSzTx/>
              <a:buFontTx/>
              <a:buNone/>
              <a:tabLst/>
            </a:pPr>
            <a:r>
              <a:rPr kumimoji="0" lang="fr-FR" altLang="en-US" sz="2800" b="1" i="1" u="none" strike="noStrike" cap="none" normalizeH="0" baseline="0" smtClean="0">
                <a:ln>
                  <a:noFill/>
                </a:ln>
                <a:solidFill>
                  <a:srgbClr val="0000CC"/>
                </a:solidFill>
                <a:effectLst/>
                <a:latin typeface="+mj-lt"/>
                <a:ea typeface="Calibri" panose="020F0502020204030204" pitchFamily="34" charset="0"/>
                <a:cs typeface="Arial" panose="020B0604020202020204" pitchFamily="34" charset="0"/>
              </a:rPr>
              <a:t>Minh chứng ví dụ dưới đây chỉ mang tính chất gợi ý. Việc lựa chọn và sử dụng các minh chứng trong quá trình đánh giá cần </a:t>
            </a:r>
            <a:r>
              <a:rPr kumimoji="0" lang="sv-SE" altLang="en-US" sz="2800" b="1" i="1" u="none" strike="noStrike" cap="none" normalizeH="0" baseline="0" smtClean="0">
                <a:ln>
                  <a:noFill/>
                </a:ln>
                <a:solidFill>
                  <a:srgbClr val="0000CC"/>
                </a:solidFill>
                <a:effectLst/>
                <a:latin typeface="+mj-lt"/>
                <a:ea typeface="Calibri" panose="020F0502020204030204" pitchFamily="34" charset="0"/>
                <a:cs typeface="Arial" panose="020B0604020202020204" pitchFamily="34" charset="0"/>
              </a:rPr>
              <a:t>phù hợp với thực tiễn của nhà trường và địa phương đảm bảo theo quy định tại Thông tư số 20/2018/TT-BGDĐT.</a:t>
            </a:r>
            <a:endParaRPr kumimoji="0" lang="en-GB" altLang="en-US" sz="2800" b="1" i="1" u="none" strike="noStrike" cap="none" normalizeH="0" baseline="0" smtClean="0">
              <a:ln>
                <a:noFill/>
              </a:ln>
              <a:solidFill>
                <a:srgbClr val="0000CC"/>
              </a:solidFill>
              <a:effectLst/>
              <a:latin typeface="+mj-lt"/>
              <a:cs typeface="Arial" panose="020B0604020202020204" pitchFamily="34" charset="0"/>
            </a:endParaRPr>
          </a:p>
        </p:txBody>
      </p:sp>
    </p:spTree>
    <p:extLst>
      <p:ext uri="{BB962C8B-B14F-4D97-AF65-F5344CB8AC3E}">
        <p14:creationId xmlns:p14="http://schemas.microsoft.com/office/powerpoint/2010/main" val="34986065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202539100"/>
              </p:ext>
            </p:extLst>
          </p:nvPr>
        </p:nvGraphicFramePr>
        <p:xfrm>
          <a:off x="241837" y="2356834"/>
          <a:ext cx="11632484" cy="4186572"/>
        </p:xfrm>
        <a:graphic>
          <a:graphicData uri="http://schemas.openxmlformats.org/drawingml/2006/table">
            <a:tbl>
              <a:tblPr firstRow="1" bandRow="1">
                <a:tableStyleId>{5940675A-B579-460E-94D1-54222C63F5DA}</a:tableStyleId>
              </a:tblPr>
              <a:tblGrid>
                <a:gridCol w="6970332">
                  <a:extLst>
                    <a:ext uri="{9D8B030D-6E8A-4147-A177-3AD203B41FA5}">
                      <a16:colId xmlns="" xmlns:a16="http://schemas.microsoft.com/office/drawing/2014/main" val="20000"/>
                    </a:ext>
                  </a:extLst>
                </a:gridCol>
                <a:gridCol w="4662152">
                  <a:extLst>
                    <a:ext uri="{9D8B030D-6E8A-4147-A177-3AD203B41FA5}">
                      <a16:colId xmlns="" xmlns:a16="http://schemas.microsoft.com/office/drawing/2014/main" val="20001"/>
                    </a:ext>
                  </a:extLst>
                </a:gridCol>
              </a:tblGrid>
              <a:tr h="4186572">
                <a:tc>
                  <a:txBody>
                    <a:bodyPr/>
                    <a:lstStyle/>
                    <a:p>
                      <a:pPr marL="342900" marR="0" lvl="0" indent="-342900" algn="just">
                        <a:spcBef>
                          <a:spcPts val="0"/>
                        </a:spcBef>
                        <a:spcAft>
                          <a:spcPts val="0"/>
                        </a:spcAft>
                        <a:buFont typeface="Times New Roman" panose="02020603050405020304" pitchFamily="18" charset="0"/>
                        <a:buChar char="-"/>
                      </a:pPr>
                      <a:r>
                        <a:rPr lang="pl-PL" sz="2400">
                          <a:solidFill>
                            <a:srgbClr val="000000"/>
                          </a:solidFill>
                          <a:effectLst/>
                          <a:ea typeface="Times New Roman" panose="02020603050405020304" pitchFamily="18" charset="0"/>
                        </a:rPr>
                        <a:t>Sổ liên lạc giữa gia đình và nhà trường (số liên lạc điện tử,  ...), sổ ghi đầu bài, giấy mời.../biên bản họp nhóm chuyên môn/nhóm chuyên môn/hội đồng nhà trường/cha mẹ học sinh ghi nhận giáo viên chủ động, kịp thời trao đổi thông tin về tình hình học tập, rèn luyện của học sinh và </a:t>
                      </a:r>
                      <a:r>
                        <a:rPr lang="pl-PL" sz="2400">
                          <a:solidFill>
                            <a:srgbClr val="000000"/>
                          </a:solidFill>
                          <a:effectLst/>
                          <a:ea typeface="Courier New" panose="02070309020205020404" pitchFamily="49" charset="0"/>
                        </a:rPr>
                        <a:t> </a:t>
                      </a:r>
                      <a:r>
                        <a:rPr lang="pl-PL" sz="2400">
                          <a:solidFill>
                            <a:srgbClr val="000000"/>
                          </a:solidFill>
                          <a:effectLst/>
                          <a:ea typeface="Times New Roman" panose="02020603050405020304" pitchFamily="18" charset="0"/>
                        </a:rPr>
                        <a:t>phối hợp </a:t>
                      </a:r>
                      <a:r>
                        <a:rPr lang="pl-PL" sz="2400">
                          <a:solidFill>
                            <a:srgbClr val="000000"/>
                          </a:solidFill>
                          <a:effectLst/>
                          <a:ea typeface="Courier New" panose="02070309020205020404" pitchFamily="49" charset="0"/>
                        </a:rPr>
                        <a:t>thực hiện các biện pháp hướng dẫn, hỗ trợ và động viên học sinh học tập, thực hiện </a:t>
                      </a:r>
                      <a:r>
                        <a:rPr lang="pl-PL" sz="2400">
                          <a:solidFill>
                            <a:srgbClr val="000000"/>
                          </a:solidFill>
                          <a:effectLst/>
                          <a:ea typeface="Times New Roman" panose="02020603050405020304" pitchFamily="18" charset="0"/>
                        </a:rPr>
                        <a:t>chương trình, kế hoạch dạy học môn học/kế hoạch dạy học</a:t>
                      </a:r>
                      <a:r>
                        <a:rPr lang="pl-PL" sz="2400" smtClean="0">
                          <a:solidFill>
                            <a:srgbClr val="000000"/>
                          </a:solidFill>
                          <a:effectLst/>
                          <a:ea typeface="Times New Roman" panose="02020603050405020304" pitchFamily="18" charset="0"/>
                        </a:rPr>
                        <a:t>;</a:t>
                      </a:r>
                      <a:endParaRPr lang="en-US" sz="2400" smtClean="0">
                        <a:solidFill>
                          <a:srgbClr val="000000"/>
                        </a:solidFill>
                        <a:effectLst/>
                        <a:ea typeface="Times New Roman" panose="02020603050405020304" pitchFamily="18" charset="0"/>
                      </a:endParaRPr>
                    </a:p>
                    <a:p>
                      <a:pPr marL="342900" marR="0" lvl="0" indent="-342900" algn="just">
                        <a:spcBef>
                          <a:spcPts val="0"/>
                        </a:spcBef>
                        <a:spcAft>
                          <a:spcPts val="0"/>
                        </a:spcAft>
                        <a:buFont typeface="Times New Roman" panose="02020603050405020304" pitchFamily="18" charset="0"/>
                        <a:buChar char="-"/>
                      </a:pPr>
                      <a:r>
                        <a:rPr lang="pl-PL" sz="2400" kern="1200" smtClean="0">
                          <a:solidFill>
                            <a:schemeClr val="tx1"/>
                          </a:solidFill>
                          <a:effectLst/>
                          <a:latin typeface="+mn-lt"/>
                          <a:ea typeface="+mn-ea"/>
                          <a:cs typeface="+mn-cs"/>
                        </a:rPr>
                        <a:t>Kết quả học tập, rèn luyện của học sinh có sự tiến bộ.</a:t>
                      </a:r>
                      <a:endParaRPr lang="en-GB" sz="2400">
                        <a:effectLst/>
                        <a:ea typeface="Times New Roman" panose="02020603050405020304" pitchFamily="18" charset="0"/>
                      </a:endParaRPr>
                    </a:p>
                  </a:txBody>
                  <a:tcPr marL="114300" marR="114300" marT="0" marB="0"/>
                </a:tc>
                <a:tc>
                  <a:txBody>
                    <a:bodyPr/>
                    <a:lstStyle/>
                    <a:p>
                      <a:pPr algn="just"/>
                      <a:endParaRPr lang="en-GB" sz="2200">
                        <a:latin typeface="+mj-lt"/>
                      </a:endParaRPr>
                    </a:p>
                  </a:txBody>
                  <a:tcPr/>
                </a:tc>
                <a:extLst>
                  <a:ext uri="{0D108BD9-81ED-4DB2-BD59-A6C34878D82A}">
                    <a16:rowId xmlns="" xmlns:a16="http://schemas.microsoft.com/office/drawing/2014/main" val="10000"/>
                  </a:ext>
                </a:extLst>
              </a:tr>
            </a:tbl>
          </a:graphicData>
        </a:graphic>
      </p:graphicFrame>
      <p:sp>
        <p:nvSpPr>
          <p:cNvPr id="5" name="Rectangle 4"/>
          <p:cNvSpPr/>
          <p:nvPr/>
        </p:nvSpPr>
        <p:spPr>
          <a:xfrm>
            <a:off x="190321" y="825036"/>
            <a:ext cx="11735515" cy="1200329"/>
          </a:xfrm>
          <a:prstGeom prst="rect">
            <a:avLst/>
          </a:prstGeom>
        </p:spPr>
        <p:txBody>
          <a:bodyPr wrap="square">
            <a:spAutoFit/>
          </a:bodyPr>
          <a:lstStyle/>
          <a:p>
            <a:pPr algn="just"/>
            <a:r>
              <a:rPr lang="en-US" sz="2200" b="1" smtClean="0">
                <a:solidFill>
                  <a:srgbClr val="FF0000"/>
                </a:solidFill>
                <a:effectLst/>
                <a:latin typeface="+mj-lt"/>
                <a:ea typeface="Calibri" panose="020F0502020204030204" pitchFamily="34" charset="0"/>
              </a:rPr>
              <a:t>Khá: </a:t>
            </a:r>
            <a:r>
              <a:rPr lang="pl-PL" sz="2400" b="1" i="1" smtClean="0">
                <a:solidFill>
                  <a:srgbClr val="0000CC"/>
                </a:solidFill>
                <a:latin typeface="+mj-lt"/>
              </a:rPr>
              <a:t>Chủ </a:t>
            </a:r>
            <a:r>
              <a:rPr lang="pl-PL" sz="2400" b="1" i="1">
                <a:solidFill>
                  <a:srgbClr val="0000CC"/>
                </a:solidFill>
                <a:latin typeface="+mj-lt"/>
              </a:rPr>
              <a:t>động phối hợp với đồng nghiệp, cha mẹ hoặc người giám hộ của học sinh và các bên liên quan trong việc thực hiện các biện pháp hướng dẫn, hỗ trợ và động viên học sinh học tập, thực hiện chương trình, kế hoạch dạy học môn học và hoạt động giáo dục</a:t>
            </a:r>
            <a:endParaRPr lang="en-GB" sz="2200" b="1" i="1">
              <a:solidFill>
                <a:srgbClr val="0000CC"/>
              </a:solidFill>
              <a:latin typeface="+mj-lt"/>
            </a:endParaRPr>
          </a:p>
        </p:txBody>
      </p:sp>
      <p:sp>
        <p:nvSpPr>
          <p:cNvPr id="9" name="Rectangle 8"/>
          <p:cNvSpPr/>
          <p:nvPr/>
        </p:nvSpPr>
        <p:spPr>
          <a:xfrm>
            <a:off x="90153" y="177718"/>
            <a:ext cx="11590986" cy="830997"/>
          </a:xfrm>
          <a:prstGeom prst="rect">
            <a:avLst/>
          </a:prstGeom>
        </p:spPr>
        <p:txBody>
          <a:bodyPr wrap="square">
            <a:spAutoFit/>
          </a:bodyPr>
          <a:lstStyle/>
          <a:p>
            <a:pPr algn="ctr">
              <a:spcBef>
                <a:spcPts val="0"/>
              </a:spcBef>
              <a:spcAft>
                <a:spcPts val="0"/>
              </a:spcAft>
            </a:pPr>
            <a:r>
              <a:rPr lang="fr-FR" sz="2200" b="1" smtClean="0">
                <a:solidFill>
                  <a:srgbClr val="7030A0"/>
                </a:solidFill>
                <a:effectLst/>
                <a:latin typeface="+mj-lt"/>
              </a:rPr>
              <a:t>Tiêu chí 12.</a:t>
            </a:r>
            <a:r>
              <a:rPr lang="pl-PL" sz="2400" smtClean="0"/>
              <a:t> </a:t>
            </a:r>
            <a:r>
              <a:rPr lang="pl-PL" sz="2400" b="1" i="1">
                <a:solidFill>
                  <a:srgbClr val="FF0000"/>
                </a:solidFill>
                <a:latin typeface="+mj-lt"/>
              </a:rPr>
              <a:t>Phối hợp giữa nhà trường, gia đình, xã hội để thực hiện hoạt động dạy học cho học sinh </a:t>
            </a:r>
            <a:endParaRPr lang="en-GB" sz="2400" b="1" i="1">
              <a:solidFill>
                <a:srgbClr val="FF0000"/>
              </a:solidFill>
              <a:latin typeface="+mj-lt"/>
            </a:endParaRPr>
          </a:p>
        </p:txBody>
      </p:sp>
      <p:sp>
        <p:nvSpPr>
          <p:cNvPr id="6" name="Rectangle 5"/>
          <p:cNvSpPr/>
          <p:nvPr/>
        </p:nvSpPr>
        <p:spPr>
          <a:xfrm>
            <a:off x="7259391" y="2565840"/>
            <a:ext cx="4614930" cy="2400657"/>
          </a:xfrm>
          <a:prstGeom prst="rect">
            <a:avLst/>
          </a:prstGeom>
        </p:spPr>
        <p:txBody>
          <a:bodyPr wrap="square">
            <a:spAutoFit/>
          </a:bodyPr>
          <a:lstStyle/>
          <a:p>
            <a:pPr algn="just"/>
            <a:r>
              <a:rPr lang="en-US" sz="2400" b="1" smtClean="0">
                <a:solidFill>
                  <a:srgbClr val="002060"/>
                </a:solidFill>
                <a:latin typeface="+mj-lt"/>
              </a:rPr>
              <a:t>- </a:t>
            </a:r>
            <a:r>
              <a:rPr lang="en-US" sz="2500" b="1" i="1" smtClean="0">
                <a:solidFill>
                  <a:srgbClr val="002060"/>
                </a:solidFill>
                <a:latin typeface="+mj-lt"/>
              </a:rPr>
              <a:t>KH dạy phụ đạo HS có sự tham gia của PH (thông qua BGH)</a:t>
            </a:r>
            <a:endParaRPr lang="en-US" sz="2500" b="1" i="1">
              <a:solidFill>
                <a:srgbClr val="002060"/>
              </a:solidFill>
              <a:latin typeface="+mj-lt"/>
            </a:endParaRPr>
          </a:p>
          <a:p>
            <a:pPr algn="just"/>
            <a:r>
              <a:rPr lang="en-US" sz="2500" b="1" i="1" smtClean="0">
                <a:solidFill>
                  <a:srgbClr val="002060"/>
                </a:solidFill>
                <a:latin typeface="+mj-lt"/>
              </a:rPr>
              <a:t>- </a:t>
            </a:r>
            <a:r>
              <a:rPr lang="en-GB" sz="2500" b="1" i="1" smtClean="0">
                <a:solidFill>
                  <a:srgbClr val="002060"/>
                </a:solidFill>
                <a:latin typeface="+mj-lt"/>
              </a:rPr>
              <a:t>Thư mời PH tham gia hoạt động giáo dục.</a:t>
            </a:r>
          </a:p>
          <a:p>
            <a:pPr algn="just"/>
            <a:r>
              <a:rPr lang="en-GB" sz="2500" b="1" i="1" smtClean="0">
                <a:solidFill>
                  <a:srgbClr val="002060"/>
                </a:solidFill>
                <a:latin typeface="+mj-lt"/>
              </a:rPr>
              <a:t>- Hình ảnh PH tham gia các hoạt động giáo dục.</a:t>
            </a:r>
            <a:endParaRPr lang="en-GB" sz="2500" b="1" i="1">
              <a:solidFill>
                <a:srgbClr val="002060"/>
              </a:solidFill>
              <a:latin typeface="+mj-lt"/>
            </a:endParaRPr>
          </a:p>
        </p:txBody>
      </p:sp>
    </p:spTree>
    <p:extLst>
      <p:ext uri="{BB962C8B-B14F-4D97-AF65-F5344CB8AC3E}">
        <p14:creationId xmlns:p14="http://schemas.microsoft.com/office/powerpoint/2010/main" val="329993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64860241"/>
              </p:ext>
            </p:extLst>
          </p:nvPr>
        </p:nvGraphicFramePr>
        <p:xfrm>
          <a:off x="241837" y="2356834"/>
          <a:ext cx="11632484" cy="4358640"/>
        </p:xfrm>
        <a:graphic>
          <a:graphicData uri="http://schemas.openxmlformats.org/drawingml/2006/table">
            <a:tbl>
              <a:tblPr firstRow="1" bandRow="1">
                <a:tableStyleId>{5940675A-B579-460E-94D1-54222C63F5DA}</a:tableStyleId>
              </a:tblPr>
              <a:tblGrid>
                <a:gridCol w="6970332">
                  <a:extLst>
                    <a:ext uri="{9D8B030D-6E8A-4147-A177-3AD203B41FA5}">
                      <a16:colId xmlns="" xmlns:a16="http://schemas.microsoft.com/office/drawing/2014/main" val="20000"/>
                    </a:ext>
                  </a:extLst>
                </a:gridCol>
                <a:gridCol w="4662152">
                  <a:extLst>
                    <a:ext uri="{9D8B030D-6E8A-4147-A177-3AD203B41FA5}">
                      <a16:colId xmlns="" xmlns:a16="http://schemas.microsoft.com/office/drawing/2014/main" val="20001"/>
                    </a:ext>
                  </a:extLst>
                </a:gridCol>
              </a:tblGrid>
              <a:tr h="4186572">
                <a:tc>
                  <a:txBody>
                    <a:bodyPr/>
                    <a:lstStyle/>
                    <a:p>
                      <a:pPr marL="342900" marR="0" lvl="0" indent="-342900" algn="just" defTabSz="914400" rtl="0" eaLnBrk="1" fontAlgn="auto" latinLnBrk="0" hangingPunct="1">
                        <a:lnSpc>
                          <a:spcPct val="100000"/>
                        </a:lnSpc>
                        <a:spcBef>
                          <a:spcPts val="0"/>
                        </a:spcBef>
                        <a:spcAft>
                          <a:spcPts val="0"/>
                        </a:spcAft>
                        <a:buClrTx/>
                        <a:buSzTx/>
                        <a:buFont typeface="Times New Roman" panose="02020603050405020304" pitchFamily="18" charset="0"/>
                        <a:buChar char="-"/>
                        <a:tabLst/>
                        <a:defRPr/>
                      </a:pPr>
                      <a:r>
                        <a:rPr lang="pl-PL" sz="2200" kern="1200" smtClean="0">
                          <a:solidFill>
                            <a:schemeClr val="tx1"/>
                          </a:solidFill>
                          <a:effectLst/>
                          <a:latin typeface="+mn-lt"/>
                          <a:ea typeface="+mn-ea"/>
                          <a:cs typeface="+mn-cs"/>
                        </a:rPr>
                        <a:t>Sổ liên lạc giữa gia đình và nhà trường (sổ liên lạc điện tử,...)/giấy mời/thông báo.../biên bản họp nhóm chuyên môn/tổ chuyên môn/hội đồng nhà trường/cha mẹ học sinh ghi nhận giáo viên chủ động, kịp thời trao đổi thông tin về tình hình rèn luyện, giáo dục đạo đức, lối sống cho học sinh; hoặc hình ảnh phản ánh có sự trao đổi, phối hợp, tham gia của đồng nghiệp, cha mẹ học sinh trong các hoạt động giáo dục đạo đức, lối sống thông qua hoạt động học tập, giáo dục ngoài giờ lên lớp, hoạt động trải nghiệm, hướng nghiệp;</a:t>
                      </a:r>
                      <a:endParaRPr lang="en-GB" sz="2200" kern="1200" smtClean="0">
                        <a:solidFill>
                          <a:schemeClr val="tx1"/>
                        </a:solidFill>
                        <a:effectLst/>
                        <a:latin typeface="+mn-lt"/>
                        <a:ea typeface="+mn-ea"/>
                        <a:cs typeface="+mn-cs"/>
                      </a:endParaRPr>
                    </a:p>
                    <a:p>
                      <a:pPr marL="342900" marR="0" lvl="0" indent="-342900" algn="just">
                        <a:spcBef>
                          <a:spcPts val="0"/>
                        </a:spcBef>
                        <a:spcAft>
                          <a:spcPts val="0"/>
                        </a:spcAft>
                        <a:buFont typeface="Times New Roman" panose="02020603050405020304" pitchFamily="18" charset="0"/>
                        <a:buChar char="-"/>
                      </a:pPr>
                      <a:r>
                        <a:rPr lang="pl-PL" sz="2200" kern="1200" smtClean="0">
                          <a:solidFill>
                            <a:schemeClr val="tx1"/>
                          </a:solidFill>
                          <a:effectLst/>
                          <a:latin typeface="+mn-lt"/>
                          <a:ea typeface="+mn-ea"/>
                          <a:cs typeface="+mn-cs"/>
                        </a:rPr>
                        <a:t>Kết quả học tập, rèn luyện của học sinh có sự tiến bộ/kết quả thi đua của lớp có sự tiến bộ và không có học sinh vi phạm quy định trong học tập, rèn luyện.</a:t>
                      </a:r>
                      <a:endParaRPr lang="en-GB" sz="2200">
                        <a:effectLst/>
                        <a:ea typeface="Times New Roman" panose="02020603050405020304" pitchFamily="18" charset="0"/>
                      </a:endParaRPr>
                    </a:p>
                  </a:txBody>
                  <a:tcPr marL="114300" marR="114300" marT="0" marB="0"/>
                </a:tc>
                <a:tc>
                  <a:txBody>
                    <a:bodyPr/>
                    <a:lstStyle/>
                    <a:p>
                      <a:pPr algn="just"/>
                      <a:endParaRPr lang="en-GB" sz="2200">
                        <a:latin typeface="+mj-lt"/>
                      </a:endParaRPr>
                    </a:p>
                  </a:txBody>
                  <a:tcPr/>
                </a:tc>
                <a:extLst>
                  <a:ext uri="{0D108BD9-81ED-4DB2-BD59-A6C34878D82A}">
                    <a16:rowId xmlns="" xmlns:a16="http://schemas.microsoft.com/office/drawing/2014/main" val="10000"/>
                  </a:ext>
                </a:extLst>
              </a:tr>
            </a:tbl>
          </a:graphicData>
        </a:graphic>
      </p:graphicFrame>
      <p:sp>
        <p:nvSpPr>
          <p:cNvPr id="5" name="Rectangle 4"/>
          <p:cNvSpPr/>
          <p:nvPr/>
        </p:nvSpPr>
        <p:spPr>
          <a:xfrm>
            <a:off x="241837" y="1147008"/>
            <a:ext cx="11735515" cy="830997"/>
          </a:xfrm>
          <a:prstGeom prst="rect">
            <a:avLst/>
          </a:prstGeom>
        </p:spPr>
        <p:txBody>
          <a:bodyPr wrap="square">
            <a:spAutoFit/>
          </a:bodyPr>
          <a:lstStyle/>
          <a:p>
            <a:pPr algn="just"/>
            <a:r>
              <a:rPr lang="en-US" sz="2200" b="1" smtClean="0">
                <a:solidFill>
                  <a:srgbClr val="FF0000"/>
                </a:solidFill>
                <a:effectLst/>
                <a:latin typeface="+mj-lt"/>
                <a:ea typeface="Calibri" panose="020F0502020204030204" pitchFamily="34" charset="0"/>
              </a:rPr>
              <a:t>Khá: </a:t>
            </a:r>
            <a:r>
              <a:rPr lang="pl-PL" sz="2400" b="1" i="1">
                <a:solidFill>
                  <a:srgbClr val="0000CC"/>
                </a:solidFill>
                <a:latin typeface="+mj-lt"/>
              </a:rPr>
              <a:t>Chủ động phối hợp với đồng nghiệp, cha mẹ hoặc người giám hộ của học sinh và các bên liên quan trong thực hiện giáo dục đạo đức, lối sống cho học </a:t>
            </a:r>
            <a:r>
              <a:rPr lang="pl-PL" sz="2400" b="1" i="1" smtClean="0">
                <a:solidFill>
                  <a:srgbClr val="0000CC"/>
                </a:solidFill>
                <a:latin typeface="+mj-lt"/>
              </a:rPr>
              <a:t>sinh</a:t>
            </a:r>
            <a:r>
              <a:rPr lang="en-US" sz="2400" b="1" i="1" smtClean="0">
                <a:solidFill>
                  <a:srgbClr val="0000CC"/>
                </a:solidFill>
                <a:latin typeface="+mj-lt"/>
              </a:rPr>
              <a:t>.</a:t>
            </a:r>
            <a:endParaRPr lang="en-GB" sz="2200" b="1" i="1">
              <a:solidFill>
                <a:srgbClr val="0000CC"/>
              </a:solidFill>
              <a:latin typeface="+mj-lt"/>
            </a:endParaRPr>
          </a:p>
        </p:txBody>
      </p:sp>
      <p:sp>
        <p:nvSpPr>
          <p:cNvPr id="9" name="Rectangle 8"/>
          <p:cNvSpPr/>
          <p:nvPr/>
        </p:nvSpPr>
        <p:spPr>
          <a:xfrm>
            <a:off x="90153" y="177718"/>
            <a:ext cx="11590986" cy="830997"/>
          </a:xfrm>
          <a:prstGeom prst="rect">
            <a:avLst/>
          </a:prstGeom>
        </p:spPr>
        <p:txBody>
          <a:bodyPr wrap="square">
            <a:spAutoFit/>
          </a:bodyPr>
          <a:lstStyle/>
          <a:p>
            <a:pPr algn="ctr">
              <a:spcBef>
                <a:spcPts val="0"/>
              </a:spcBef>
              <a:spcAft>
                <a:spcPts val="0"/>
              </a:spcAft>
            </a:pPr>
            <a:r>
              <a:rPr lang="fr-FR" sz="2200" b="1" smtClean="0">
                <a:solidFill>
                  <a:srgbClr val="7030A0"/>
                </a:solidFill>
                <a:effectLst/>
                <a:latin typeface="+mj-lt"/>
              </a:rPr>
              <a:t>Tiêu chí 13.</a:t>
            </a:r>
            <a:r>
              <a:rPr lang="pl-PL" sz="2400" smtClean="0"/>
              <a:t> </a:t>
            </a:r>
            <a:r>
              <a:rPr lang="pl-PL" sz="2400" b="1" i="1">
                <a:solidFill>
                  <a:srgbClr val="FF0000"/>
                </a:solidFill>
                <a:latin typeface="+mj-lt"/>
              </a:rPr>
              <a:t>Phối hợp giữa nhà trường, gia đình, xã hội để thực hiện giáo dục đạo đức, lối sống cho học </a:t>
            </a:r>
            <a:r>
              <a:rPr lang="pl-PL" sz="2400" b="1" i="1" smtClean="0">
                <a:solidFill>
                  <a:srgbClr val="FF0000"/>
                </a:solidFill>
                <a:latin typeface="+mj-lt"/>
              </a:rPr>
              <a:t>sinh</a:t>
            </a:r>
            <a:r>
              <a:rPr lang="en-US" sz="2400" b="1" i="1" smtClean="0">
                <a:solidFill>
                  <a:srgbClr val="FF0000"/>
                </a:solidFill>
                <a:latin typeface="+mj-lt"/>
              </a:rPr>
              <a:t>.</a:t>
            </a:r>
            <a:endParaRPr lang="en-GB" sz="2400" b="1" i="1">
              <a:solidFill>
                <a:srgbClr val="FF0000"/>
              </a:solidFill>
              <a:latin typeface="+mj-lt"/>
            </a:endParaRPr>
          </a:p>
        </p:txBody>
      </p:sp>
      <p:sp>
        <p:nvSpPr>
          <p:cNvPr id="6" name="Rectangle 5"/>
          <p:cNvSpPr/>
          <p:nvPr/>
        </p:nvSpPr>
        <p:spPr>
          <a:xfrm>
            <a:off x="7259391" y="2356834"/>
            <a:ext cx="4614930" cy="3554819"/>
          </a:xfrm>
          <a:prstGeom prst="rect">
            <a:avLst/>
          </a:prstGeom>
        </p:spPr>
        <p:txBody>
          <a:bodyPr wrap="square">
            <a:spAutoFit/>
          </a:bodyPr>
          <a:lstStyle/>
          <a:p>
            <a:pPr algn="just"/>
            <a:r>
              <a:rPr lang="en-US" sz="2400" b="1" smtClean="0">
                <a:solidFill>
                  <a:srgbClr val="002060"/>
                </a:solidFill>
                <a:latin typeface="+mj-lt"/>
              </a:rPr>
              <a:t>- </a:t>
            </a:r>
            <a:r>
              <a:rPr lang="en-US" sz="2500" b="1" i="1" smtClean="0">
                <a:solidFill>
                  <a:srgbClr val="002060"/>
                </a:solidFill>
                <a:latin typeface="+mj-lt"/>
              </a:rPr>
              <a:t>KH hoạt động ngoại khoá có mời PH tham gia (thông qua BGH)</a:t>
            </a:r>
            <a:endParaRPr lang="en-US" sz="2500" b="1" i="1">
              <a:solidFill>
                <a:srgbClr val="002060"/>
              </a:solidFill>
              <a:latin typeface="+mj-lt"/>
            </a:endParaRPr>
          </a:p>
          <a:p>
            <a:pPr algn="just"/>
            <a:r>
              <a:rPr lang="en-US" sz="2500" b="1" i="1" smtClean="0">
                <a:solidFill>
                  <a:srgbClr val="002060"/>
                </a:solidFill>
                <a:latin typeface="+mj-lt"/>
              </a:rPr>
              <a:t>- </a:t>
            </a:r>
            <a:r>
              <a:rPr lang="en-GB" sz="2500" b="1" i="1" smtClean="0">
                <a:solidFill>
                  <a:srgbClr val="002060"/>
                </a:solidFill>
                <a:latin typeface="+mj-lt"/>
              </a:rPr>
              <a:t>Thư mời PH tham gia hoạt động ngoại khoá.</a:t>
            </a:r>
          </a:p>
          <a:p>
            <a:pPr algn="just"/>
            <a:r>
              <a:rPr lang="en-GB" sz="2500" b="1" i="1" smtClean="0">
                <a:solidFill>
                  <a:srgbClr val="002060"/>
                </a:solidFill>
                <a:latin typeface="+mj-lt"/>
              </a:rPr>
              <a:t>- Hình ảnh PH tham gia các hoạt động giáo dục.</a:t>
            </a:r>
          </a:p>
          <a:p>
            <a:pPr algn="just"/>
            <a:r>
              <a:rPr lang="en-GB" sz="2500" b="1" i="1" smtClean="0">
                <a:solidFill>
                  <a:srgbClr val="002060"/>
                </a:solidFill>
                <a:latin typeface="+mj-lt"/>
              </a:rPr>
              <a:t>- Thư cảm ơn PH tham gia các hoạt động, hỗ trợ.</a:t>
            </a:r>
            <a:endParaRPr lang="en-GB" sz="2500" b="1" i="1">
              <a:solidFill>
                <a:srgbClr val="002060"/>
              </a:solidFill>
              <a:latin typeface="+mj-lt"/>
            </a:endParaRPr>
          </a:p>
        </p:txBody>
      </p:sp>
    </p:spTree>
    <p:extLst>
      <p:ext uri="{BB962C8B-B14F-4D97-AF65-F5344CB8AC3E}">
        <p14:creationId xmlns:p14="http://schemas.microsoft.com/office/powerpoint/2010/main" val="353243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340808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538857" y="2252236"/>
            <a:ext cx="1093309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hangingPunct="0"/>
            <a:r>
              <a:rPr lang="en-US" sz="3200" b="1" i="1" smtClean="0">
                <a:solidFill>
                  <a:srgbClr val="0000CC"/>
                </a:solidFill>
                <a:latin typeface="+mj-lt"/>
              </a:rPr>
              <a:t>	</a:t>
            </a:r>
            <a:r>
              <a:rPr lang="pl-PL" sz="3200" b="1" i="1">
                <a:solidFill>
                  <a:srgbClr val="0000CC"/>
                </a:solidFill>
                <a:latin typeface="+mj-lt"/>
              </a:rPr>
              <a:t>Sử dụng được ngoại ngữ hoặc tiếng dân tộc, ứng dụng công nghệ thông tin, khai thác và sử dụng thiết bị công nghệ trong dạy học và giáo dục</a:t>
            </a:r>
            <a:r>
              <a:rPr lang="pl-PL" sz="3200" b="1" i="1" smtClean="0">
                <a:solidFill>
                  <a:srgbClr val="0000CC"/>
                </a:solidFill>
                <a:latin typeface="+mj-lt"/>
              </a:rPr>
              <a:t> </a:t>
            </a:r>
            <a:endParaRPr kumimoji="0" lang="en-GB" altLang="en-US" sz="3200" b="1" i="1" u="none" strike="noStrike" cap="none" normalizeH="0" baseline="0" smtClean="0">
              <a:ln>
                <a:noFill/>
              </a:ln>
              <a:solidFill>
                <a:srgbClr val="0000CC"/>
              </a:solidFill>
              <a:effectLst/>
              <a:latin typeface="+mj-lt"/>
            </a:endParaRPr>
          </a:p>
        </p:txBody>
      </p:sp>
      <p:sp>
        <p:nvSpPr>
          <p:cNvPr id="6" name="Rectangle 5"/>
          <p:cNvSpPr/>
          <p:nvPr/>
        </p:nvSpPr>
        <p:spPr>
          <a:xfrm>
            <a:off x="538857" y="154295"/>
            <a:ext cx="11386980" cy="1791260"/>
          </a:xfrm>
          <a:prstGeom prst="rect">
            <a:avLst/>
          </a:prstGeom>
        </p:spPr>
        <p:txBody>
          <a:bodyPr wrap="square">
            <a:spAutoFit/>
          </a:bodyPr>
          <a:lstStyle/>
          <a:p>
            <a:pPr algn="ctr">
              <a:lnSpc>
                <a:spcPct val="115000"/>
              </a:lnSpc>
              <a:spcBef>
                <a:spcPts val="200"/>
              </a:spcBef>
              <a:spcAft>
                <a:spcPts val="200"/>
              </a:spcAft>
            </a:pPr>
            <a:r>
              <a:rPr lang="fr-FR" sz="3200" b="1" spc="-40" smtClean="0">
                <a:effectLst/>
              </a:rPr>
              <a:t>Tiêu chuẩn 5: </a:t>
            </a:r>
            <a:r>
              <a:rPr lang="pl-PL" sz="3200" b="1">
                <a:solidFill>
                  <a:srgbClr val="FF0000"/>
                </a:solidFill>
              </a:rPr>
              <a:t>Sử dụng ngoại ngữ hoặc tiếng dân tộc, ứng dụng công nghệ thông tin, khai thác và sử dụng thiết bị công nghệ trong dạy học và giáo dục</a:t>
            </a:r>
            <a:endParaRPr lang="en-GB" sz="3200" b="1">
              <a:solidFill>
                <a:srgbClr val="FF0000"/>
              </a:solidFill>
              <a:effectLst/>
            </a:endParaRPr>
          </a:p>
        </p:txBody>
      </p:sp>
      <p:sp>
        <p:nvSpPr>
          <p:cNvPr id="11" name="Rectangle 10"/>
          <p:cNvSpPr/>
          <p:nvPr/>
        </p:nvSpPr>
        <p:spPr>
          <a:xfrm>
            <a:off x="334851" y="5199047"/>
            <a:ext cx="11590986" cy="892552"/>
          </a:xfrm>
          <a:prstGeom prst="rect">
            <a:avLst/>
          </a:prstGeom>
        </p:spPr>
        <p:txBody>
          <a:bodyPr wrap="square">
            <a:spAutoFit/>
          </a:bodyPr>
          <a:lstStyle/>
          <a:p>
            <a:pPr algn="just">
              <a:spcBef>
                <a:spcPts val="0"/>
              </a:spcBef>
              <a:spcAft>
                <a:spcPts val="0"/>
              </a:spcAft>
            </a:pPr>
            <a:r>
              <a:rPr lang="fr-FR" sz="2600" b="1" smtClean="0">
                <a:solidFill>
                  <a:srgbClr val="7030A0"/>
                </a:solidFill>
                <a:effectLst/>
                <a:latin typeface="+mj-lt"/>
              </a:rPr>
              <a:t>Tiêu chí 15.</a:t>
            </a:r>
            <a:r>
              <a:rPr lang="pl-PL" sz="2600" smtClean="0">
                <a:latin typeface="+mj-lt"/>
              </a:rPr>
              <a:t> </a:t>
            </a:r>
            <a:r>
              <a:rPr lang="pl-PL" sz="2600" b="1" i="1">
                <a:solidFill>
                  <a:srgbClr val="FF0000"/>
                </a:solidFill>
                <a:latin typeface="+mj-lt"/>
              </a:rPr>
              <a:t>Ứng dụng công nghệ thông tin, khai thác và sử dụng thiết bị công nghệ trong dạy học, giáo dục</a:t>
            </a:r>
            <a:endParaRPr lang="en-GB" sz="2600" b="1" i="1">
              <a:solidFill>
                <a:srgbClr val="FF0000"/>
              </a:solidFill>
              <a:latin typeface="+mj-lt"/>
            </a:endParaRPr>
          </a:p>
        </p:txBody>
      </p:sp>
      <p:sp>
        <p:nvSpPr>
          <p:cNvPr id="10" name="Rectangle 9"/>
          <p:cNvSpPr/>
          <p:nvPr/>
        </p:nvSpPr>
        <p:spPr>
          <a:xfrm>
            <a:off x="334851" y="4286078"/>
            <a:ext cx="11590986" cy="492443"/>
          </a:xfrm>
          <a:prstGeom prst="rect">
            <a:avLst/>
          </a:prstGeom>
        </p:spPr>
        <p:txBody>
          <a:bodyPr wrap="square">
            <a:spAutoFit/>
          </a:bodyPr>
          <a:lstStyle/>
          <a:p>
            <a:pPr algn="just">
              <a:spcBef>
                <a:spcPts val="0"/>
              </a:spcBef>
              <a:spcAft>
                <a:spcPts val="0"/>
              </a:spcAft>
            </a:pPr>
            <a:r>
              <a:rPr lang="fr-FR" sz="2600" b="1" smtClean="0">
                <a:solidFill>
                  <a:srgbClr val="7030A0"/>
                </a:solidFill>
                <a:effectLst/>
                <a:latin typeface="+mj-lt"/>
              </a:rPr>
              <a:t>Tiêu chí 14.</a:t>
            </a:r>
            <a:r>
              <a:rPr lang="pl-PL" sz="2600" smtClean="0">
                <a:latin typeface="+mj-lt"/>
              </a:rPr>
              <a:t> </a:t>
            </a:r>
            <a:r>
              <a:rPr lang="pl-PL" sz="2600" b="1" i="1">
                <a:solidFill>
                  <a:srgbClr val="FF0000"/>
                </a:solidFill>
                <a:latin typeface="+mj-lt"/>
              </a:rPr>
              <a:t>Sử dụng ngoại ngữ hoặc tiếng dân </a:t>
            </a:r>
            <a:r>
              <a:rPr lang="pl-PL" sz="2600" b="1" i="1" smtClean="0">
                <a:solidFill>
                  <a:srgbClr val="FF0000"/>
                </a:solidFill>
                <a:latin typeface="+mj-lt"/>
              </a:rPr>
              <a:t>tộc</a:t>
            </a:r>
            <a:r>
              <a:rPr lang="en-US" sz="2600" b="1" i="1" smtClean="0">
                <a:solidFill>
                  <a:srgbClr val="FF0000"/>
                </a:solidFill>
                <a:latin typeface="+mj-lt"/>
              </a:rPr>
              <a:t>.</a:t>
            </a:r>
            <a:endParaRPr lang="en-GB" sz="2600" b="1" i="1">
              <a:solidFill>
                <a:srgbClr val="FF0000"/>
              </a:solidFill>
              <a:latin typeface="+mj-lt"/>
            </a:endParaRPr>
          </a:p>
        </p:txBody>
      </p:sp>
    </p:spTree>
    <p:extLst>
      <p:ext uri="{BB962C8B-B14F-4D97-AF65-F5344CB8AC3E}">
        <p14:creationId xmlns:p14="http://schemas.microsoft.com/office/powerpoint/2010/main" val="529700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1834750"/>
              </p:ext>
            </p:extLst>
          </p:nvPr>
        </p:nvGraphicFramePr>
        <p:xfrm>
          <a:off x="241837" y="2086378"/>
          <a:ext cx="11632484" cy="4693920"/>
        </p:xfrm>
        <a:graphic>
          <a:graphicData uri="http://schemas.openxmlformats.org/drawingml/2006/table">
            <a:tbl>
              <a:tblPr firstRow="1" bandRow="1">
                <a:tableStyleId>{5940675A-B579-460E-94D1-54222C63F5DA}</a:tableStyleId>
              </a:tblPr>
              <a:tblGrid>
                <a:gridCol w="7347683">
                  <a:extLst>
                    <a:ext uri="{9D8B030D-6E8A-4147-A177-3AD203B41FA5}">
                      <a16:colId xmlns="" xmlns:a16="http://schemas.microsoft.com/office/drawing/2014/main" val="20000"/>
                    </a:ext>
                  </a:extLst>
                </a:gridCol>
                <a:gridCol w="4284801">
                  <a:extLst>
                    <a:ext uri="{9D8B030D-6E8A-4147-A177-3AD203B41FA5}">
                      <a16:colId xmlns="" xmlns:a16="http://schemas.microsoft.com/office/drawing/2014/main" val="20001"/>
                    </a:ext>
                  </a:extLst>
                </a:gridCol>
              </a:tblGrid>
              <a:tr h="4560060">
                <a:tc>
                  <a:txBody>
                    <a:bodyPr/>
                    <a:lstStyle/>
                    <a:p>
                      <a:pPr marL="0" marR="0" lvl="0" indent="0" algn="just">
                        <a:spcBef>
                          <a:spcPts val="0"/>
                        </a:spcBef>
                        <a:spcAft>
                          <a:spcPts val="0"/>
                        </a:spcAft>
                        <a:buFont typeface="Times New Roman" panose="02020603050405020304" pitchFamily="18" charset="0"/>
                        <a:buNone/>
                      </a:pPr>
                      <a:r>
                        <a:rPr lang="pl-PL" sz="2200" kern="1200" smtClean="0">
                          <a:solidFill>
                            <a:schemeClr val="tx1"/>
                          </a:solidFill>
                          <a:effectLst/>
                          <a:latin typeface="+mn-lt"/>
                          <a:ea typeface="+mn-ea"/>
                          <a:cs typeface="+mn-cs"/>
                        </a:rPr>
                        <a:t>Ý kiến ghi nhận, xác nhận  của tổ, nhóm chuyên môn hoặc ban giám hiệu, đồng nghiệp hoặc cấp trên về việc giáo viên có thể trao đổi thông tin về những chủ đề đơn giản, quen thuộc hằng ngày hoặc chủ đề đơn giản, quen thuộc liên quan đến hoạt động dạy học, giáo dục  (trong đó ưu tiên tiếng Anh)  hoặc biết ngoại ngữ thứ hai (đối với giáo viên dạy ngoại ngữ) hoặc tiếng dân tộc đối với những vị trí việc làm yêu cầu sử dụng tiếng dân tộc; hoặc có chứng chỉ ngoại ngữ  đạt mức 2/6 theo khung năng lực ngoại ngữ dành cho Việt Nam hoặc các chứng chỉ tương đương về ngoại ngữ, tiếng dân tộc do các đơn vị có thẩm quyền cấp; hoặc phiếu dự giờ ghi nhận có tài liệu tham khảo bằng ngoại ngữ hoặc tiếng dân tộc trong quá trình dạy học hoặc có liên hệ, hoặc giải thích các từ, sự vật hiện tượng bằng ngoại ngữ, tiếng dân tộc.</a:t>
                      </a:r>
                      <a:endParaRPr lang="en-GB" sz="2200">
                        <a:effectLst/>
                        <a:latin typeface="+mj-lt"/>
                        <a:ea typeface="Times New Roman" panose="02020603050405020304" pitchFamily="18" charset="0"/>
                      </a:endParaRPr>
                    </a:p>
                  </a:txBody>
                  <a:tcPr marL="114300" marR="114300" marT="0" marB="0"/>
                </a:tc>
                <a:tc>
                  <a:txBody>
                    <a:bodyPr/>
                    <a:lstStyle/>
                    <a:p>
                      <a:pPr algn="just"/>
                      <a:endParaRPr lang="en-GB" sz="2200">
                        <a:latin typeface="+mj-lt"/>
                      </a:endParaRPr>
                    </a:p>
                  </a:txBody>
                  <a:tcPr/>
                </a:tc>
                <a:extLst>
                  <a:ext uri="{0D108BD9-81ED-4DB2-BD59-A6C34878D82A}">
                    <a16:rowId xmlns="" xmlns:a16="http://schemas.microsoft.com/office/drawing/2014/main" val="10000"/>
                  </a:ext>
                </a:extLst>
              </a:tr>
            </a:tbl>
          </a:graphicData>
        </a:graphic>
      </p:graphicFrame>
      <p:sp>
        <p:nvSpPr>
          <p:cNvPr id="5" name="Rectangle 4"/>
          <p:cNvSpPr/>
          <p:nvPr/>
        </p:nvSpPr>
        <p:spPr>
          <a:xfrm>
            <a:off x="190321" y="644730"/>
            <a:ext cx="11735515" cy="1446550"/>
          </a:xfrm>
          <a:prstGeom prst="rect">
            <a:avLst/>
          </a:prstGeom>
        </p:spPr>
        <p:txBody>
          <a:bodyPr wrap="square">
            <a:spAutoFit/>
          </a:bodyPr>
          <a:lstStyle/>
          <a:p>
            <a:pPr algn="just"/>
            <a:r>
              <a:rPr lang="en-US" sz="2200" b="1" smtClean="0">
                <a:solidFill>
                  <a:srgbClr val="FF0000"/>
                </a:solidFill>
                <a:effectLst/>
                <a:latin typeface="+mj-lt"/>
                <a:ea typeface="Calibri" panose="020F0502020204030204" pitchFamily="34" charset="0"/>
              </a:rPr>
              <a:t>Khá: </a:t>
            </a:r>
            <a:r>
              <a:rPr lang="pl-PL" sz="2200" b="1" i="1" smtClean="0">
                <a:solidFill>
                  <a:srgbClr val="0000CC"/>
                </a:solidFill>
                <a:latin typeface="+mj-lt"/>
              </a:rPr>
              <a:t>Có </a:t>
            </a:r>
            <a:r>
              <a:rPr lang="pl-PL" sz="2200" b="1" i="1">
                <a:solidFill>
                  <a:srgbClr val="0000CC"/>
                </a:solidFill>
                <a:latin typeface="+mj-lt"/>
              </a:rPr>
              <a:t>thể trao đổi thông tin về những chủ đề đơn giản, quen thuộc hằng ngày hoặc chủ đề đơn giản, quen thuộc liên quan đến hoạt động dạy học, giáo dục (ưu tiên tiếng Anh) hoặc biết ngoại ngữ thứ hai (đối với giáo viên dạy ngoại ngữ) hoặc tiếng dân tộc đối với những vị trí việc làm yêu cầu sử dụng tiếng dân tộc</a:t>
            </a:r>
            <a:endParaRPr lang="en-GB" sz="2200" b="1" i="1">
              <a:solidFill>
                <a:srgbClr val="0000CC"/>
              </a:solidFill>
              <a:latin typeface="+mj-lt"/>
            </a:endParaRPr>
          </a:p>
        </p:txBody>
      </p:sp>
      <p:sp>
        <p:nvSpPr>
          <p:cNvPr id="9" name="Rectangle 8"/>
          <p:cNvSpPr/>
          <p:nvPr/>
        </p:nvSpPr>
        <p:spPr>
          <a:xfrm>
            <a:off x="90153" y="177718"/>
            <a:ext cx="11590986" cy="461665"/>
          </a:xfrm>
          <a:prstGeom prst="rect">
            <a:avLst/>
          </a:prstGeom>
        </p:spPr>
        <p:txBody>
          <a:bodyPr wrap="square">
            <a:spAutoFit/>
          </a:bodyPr>
          <a:lstStyle/>
          <a:p>
            <a:pPr algn="ctr">
              <a:spcBef>
                <a:spcPts val="0"/>
              </a:spcBef>
              <a:spcAft>
                <a:spcPts val="0"/>
              </a:spcAft>
            </a:pPr>
            <a:r>
              <a:rPr lang="fr-FR" sz="2200" b="1" smtClean="0">
                <a:solidFill>
                  <a:srgbClr val="7030A0"/>
                </a:solidFill>
                <a:effectLst/>
                <a:latin typeface="+mj-lt"/>
              </a:rPr>
              <a:t>Tiêu chí 14.</a:t>
            </a:r>
            <a:r>
              <a:rPr lang="pl-PL" sz="2400" smtClean="0"/>
              <a:t> </a:t>
            </a:r>
            <a:r>
              <a:rPr lang="pl-PL" sz="2400" b="1" i="1">
                <a:solidFill>
                  <a:srgbClr val="FF0000"/>
                </a:solidFill>
                <a:latin typeface="+mj-lt"/>
              </a:rPr>
              <a:t>Sử dụng ngoại ngữ hoặc tiếng dân tộc</a:t>
            </a:r>
            <a:endParaRPr lang="en-GB" sz="2400" b="1" i="1">
              <a:solidFill>
                <a:srgbClr val="FF0000"/>
              </a:solidFill>
              <a:latin typeface="+mj-lt"/>
            </a:endParaRPr>
          </a:p>
        </p:txBody>
      </p:sp>
      <p:sp>
        <p:nvSpPr>
          <p:cNvPr id="6" name="Rectangle 5"/>
          <p:cNvSpPr/>
          <p:nvPr/>
        </p:nvSpPr>
        <p:spPr>
          <a:xfrm>
            <a:off x="7677403" y="2317645"/>
            <a:ext cx="4003736" cy="3170099"/>
          </a:xfrm>
          <a:prstGeom prst="rect">
            <a:avLst/>
          </a:prstGeom>
        </p:spPr>
        <p:txBody>
          <a:bodyPr wrap="square">
            <a:spAutoFit/>
          </a:bodyPr>
          <a:lstStyle/>
          <a:p>
            <a:pPr algn="just"/>
            <a:r>
              <a:rPr lang="en-US" sz="2400" b="1" smtClean="0">
                <a:solidFill>
                  <a:srgbClr val="002060"/>
                </a:solidFill>
                <a:latin typeface="+mj-lt"/>
              </a:rPr>
              <a:t>- </a:t>
            </a:r>
            <a:r>
              <a:rPr lang="en-US" sz="2500" b="1" i="1" smtClean="0">
                <a:solidFill>
                  <a:srgbClr val="002060"/>
                </a:solidFill>
                <a:latin typeface="+mj-lt"/>
              </a:rPr>
              <a:t>Chứng chỉ B về Anh văn.</a:t>
            </a:r>
          </a:p>
          <a:p>
            <a:pPr algn="just"/>
            <a:r>
              <a:rPr lang="en-GB" sz="2500" b="1" i="1" smtClean="0">
                <a:solidFill>
                  <a:srgbClr val="002060"/>
                </a:solidFill>
                <a:latin typeface="+mj-lt"/>
              </a:rPr>
              <a:t>- Hình ảnh các hoạt động hỗ trợ hoạt động ngoại ngữ cho HS. (Hội thi hùng biện tiếng Anh cấp trường)</a:t>
            </a:r>
          </a:p>
          <a:p>
            <a:pPr algn="just"/>
            <a:r>
              <a:rPr lang="en-GB" sz="2500" b="1" i="1" smtClean="0">
                <a:solidFill>
                  <a:srgbClr val="002060"/>
                </a:solidFill>
                <a:latin typeface="+mj-lt"/>
              </a:rPr>
              <a:t>- Thư trao đổi với GV bản ngữ về hoạt động giáo dục HS.</a:t>
            </a:r>
          </a:p>
        </p:txBody>
      </p:sp>
    </p:spTree>
    <p:extLst>
      <p:ext uri="{BB962C8B-B14F-4D97-AF65-F5344CB8AC3E}">
        <p14:creationId xmlns:p14="http://schemas.microsoft.com/office/powerpoint/2010/main" val="191087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350108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333908546"/>
              </p:ext>
            </p:extLst>
          </p:nvPr>
        </p:nvGraphicFramePr>
        <p:xfrm>
          <a:off x="241837" y="2086378"/>
          <a:ext cx="11632484" cy="4560060"/>
        </p:xfrm>
        <a:graphic>
          <a:graphicData uri="http://schemas.openxmlformats.org/drawingml/2006/table">
            <a:tbl>
              <a:tblPr firstRow="1" bandRow="1">
                <a:tableStyleId>{5940675A-B579-460E-94D1-54222C63F5DA}</a:tableStyleId>
              </a:tblPr>
              <a:tblGrid>
                <a:gridCol w="6970332">
                  <a:extLst>
                    <a:ext uri="{9D8B030D-6E8A-4147-A177-3AD203B41FA5}">
                      <a16:colId xmlns="" xmlns:a16="http://schemas.microsoft.com/office/drawing/2014/main" val="20000"/>
                    </a:ext>
                  </a:extLst>
                </a:gridCol>
                <a:gridCol w="4662152">
                  <a:extLst>
                    <a:ext uri="{9D8B030D-6E8A-4147-A177-3AD203B41FA5}">
                      <a16:colId xmlns="" xmlns:a16="http://schemas.microsoft.com/office/drawing/2014/main" val="20001"/>
                    </a:ext>
                  </a:extLst>
                </a:gridCol>
              </a:tblGrid>
              <a:tr h="4560060">
                <a:tc>
                  <a:txBody>
                    <a:bodyPr/>
                    <a:lstStyle/>
                    <a:p>
                      <a:pPr marL="342900" marR="0" lvl="0" indent="-342900" algn="just">
                        <a:spcBef>
                          <a:spcPts val="0"/>
                        </a:spcBef>
                        <a:spcAft>
                          <a:spcPts val="0"/>
                        </a:spcAft>
                        <a:buFont typeface="Times New Roman" panose="02020603050405020304" pitchFamily="18" charset="0"/>
                        <a:buChar char="-"/>
                      </a:pPr>
                      <a:r>
                        <a:rPr lang="pl-PL" sz="2400">
                          <a:solidFill>
                            <a:srgbClr val="000000"/>
                          </a:solidFill>
                          <a:effectLst/>
                          <a:ea typeface="Times New Roman" panose="02020603050405020304" pitchFamily="18" charset="0"/>
                        </a:rPr>
                        <a:t>Biên bản họp nhóm chuyên môn/tổ chuyên môn/hội đồng nhà trường hoặc ý kiến ghi nhận, đánh giá từ đồng nghiệp/nhóm chuyên môn/tổ chuyên môn/ban giám hiệu/cấp trên ghi nhận trình độ, kỹ năng xây dựng bài giảng ứng dụng công nghệ thông tin, khai thác và sử dụng thiết bị công nghệ trong dạy học, giáo dục; </a:t>
                      </a:r>
                      <a:endParaRPr lang="en-US" sz="2400" smtClean="0">
                        <a:solidFill>
                          <a:srgbClr val="000000"/>
                        </a:solidFill>
                        <a:effectLst/>
                        <a:ea typeface="Times New Roman" panose="02020603050405020304" pitchFamily="18" charset="0"/>
                      </a:endParaRPr>
                    </a:p>
                    <a:p>
                      <a:pPr marL="342900" marR="0" lvl="0" indent="-342900" algn="just">
                        <a:spcBef>
                          <a:spcPts val="0"/>
                        </a:spcBef>
                        <a:spcAft>
                          <a:spcPts val="0"/>
                        </a:spcAft>
                        <a:buFont typeface="Times New Roman" panose="02020603050405020304" pitchFamily="18" charset="0"/>
                        <a:buChar char="-"/>
                      </a:pPr>
                      <a:r>
                        <a:rPr lang="pl-PL" sz="2400" kern="1200" smtClean="0">
                          <a:solidFill>
                            <a:schemeClr val="tx1"/>
                          </a:solidFill>
                          <a:effectLst/>
                          <a:latin typeface="+mn-lt"/>
                          <a:ea typeface="+mn-ea"/>
                          <a:cs typeface="+mn-cs"/>
                        </a:rPr>
                        <a:t>Báo cáo các/tiết dạy chuyên đề/tiết dạy mẫu/bài viết/ý kiến trao đổi, hướng dẫn chia sẻ kinh nghiệm nâng cao năng lực ứng dụng công nghệ thông tin và khai thác sử dụng thiết bị công nghệ trong hoạt động dạy học và giáo dục.</a:t>
                      </a:r>
                      <a:endParaRPr lang="en-GB" sz="2400">
                        <a:effectLst/>
                        <a:ea typeface="Times New Roman" panose="02020603050405020304" pitchFamily="18" charset="0"/>
                      </a:endParaRPr>
                    </a:p>
                  </a:txBody>
                  <a:tcPr marL="114300" marR="114300" marT="0" marB="0"/>
                </a:tc>
                <a:tc>
                  <a:txBody>
                    <a:bodyPr/>
                    <a:lstStyle/>
                    <a:p>
                      <a:pPr algn="just"/>
                      <a:endParaRPr lang="en-GB" sz="2200">
                        <a:latin typeface="+mj-lt"/>
                      </a:endParaRPr>
                    </a:p>
                  </a:txBody>
                  <a:tcPr/>
                </a:tc>
                <a:extLst>
                  <a:ext uri="{0D108BD9-81ED-4DB2-BD59-A6C34878D82A}">
                    <a16:rowId xmlns="" xmlns:a16="http://schemas.microsoft.com/office/drawing/2014/main" val="10000"/>
                  </a:ext>
                </a:extLst>
              </a:tr>
            </a:tbl>
          </a:graphicData>
        </a:graphic>
      </p:graphicFrame>
      <p:sp>
        <p:nvSpPr>
          <p:cNvPr id="5" name="Rectangle 4"/>
          <p:cNvSpPr/>
          <p:nvPr/>
        </p:nvSpPr>
        <p:spPr>
          <a:xfrm>
            <a:off x="190321" y="1008715"/>
            <a:ext cx="11735515" cy="830997"/>
          </a:xfrm>
          <a:prstGeom prst="rect">
            <a:avLst/>
          </a:prstGeom>
        </p:spPr>
        <p:txBody>
          <a:bodyPr wrap="square">
            <a:spAutoFit/>
          </a:bodyPr>
          <a:lstStyle/>
          <a:p>
            <a:pPr algn="just"/>
            <a:r>
              <a:rPr lang="pl-PL" sz="2200" b="1" smtClean="0">
                <a:solidFill>
                  <a:srgbClr val="FF0000"/>
                </a:solidFill>
                <a:effectLst/>
                <a:latin typeface="+mj-lt"/>
                <a:ea typeface="Calibri" panose="020F0502020204030204" pitchFamily="34" charset="0"/>
              </a:rPr>
              <a:t>Tốt: </a:t>
            </a:r>
            <a:r>
              <a:rPr lang="pl-PL" sz="2400" b="1" i="1">
                <a:solidFill>
                  <a:srgbClr val="0000CC"/>
                </a:solidFill>
                <a:latin typeface="+mj-lt"/>
              </a:rPr>
              <a:t>Hướng dẫn, hỗ trợ đồng nghiệp nâng cao năng lực ứng dụng công nghệ thông tin; khai thác và sử dụng thiết bị công nghệ trong hoạt động dạy học, giáo dục</a:t>
            </a:r>
            <a:endParaRPr lang="en-GB" sz="2200" b="1" i="1">
              <a:solidFill>
                <a:srgbClr val="0000CC"/>
              </a:solidFill>
              <a:latin typeface="+mj-lt"/>
            </a:endParaRPr>
          </a:p>
        </p:txBody>
      </p:sp>
      <p:sp>
        <p:nvSpPr>
          <p:cNvPr id="9" name="Rectangle 8"/>
          <p:cNvSpPr/>
          <p:nvPr/>
        </p:nvSpPr>
        <p:spPr>
          <a:xfrm>
            <a:off x="90153" y="177718"/>
            <a:ext cx="11590986" cy="830997"/>
          </a:xfrm>
          <a:prstGeom prst="rect">
            <a:avLst/>
          </a:prstGeom>
        </p:spPr>
        <p:txBody>
          <a:bodyPr wrap="square">
            <a:spAutoFit/>
          </a:bodyPr>
          <a:lstStyle/>
          <a:p>
            <a:pPr algn="ctr">
              <a:spcBef>
                <a:spcPts val="0"/>
              </a:spcBef>
              <a:spcAft>
                <a:spcPts val="0"/>
              </a:spcAft>
            </a:pPr>
            <a:r>
              <a:rPr lang="fr-FR" sz="2200" b="1" smtClean="0">
                <a:solidFill>
                  <a:srgbClr val="7030A0"/>
                </a:solidFill>
                <a:effectLst/>
                <a:latin typeface="+mj-lt"/>
              </a:rPr>
              <a:t>Tiêu chí 15.</a:t>
            </a:r>
            <a:r>
              <a:rPr lang="pl-PL" sz="2400" smtClean="0"/>
              <a:t> </a:t>
            </a:r>
            <a:r>
              <a:rPr lang="pl-PL" sz="2400" b="1" i="1">
                <a:solidFill>
                  <a:srgbClr val="FF0000"/>
                </a:solidFill>
                <a:latin typeface="+mj-lt"/>
              </a:rPr>
              <a:t>Ứng dụng công nghệ thông tin, khai thác và sử dụng thiết bị công nghệ trong dạy học, giáo dục</a:t>
            </a:r>
            <a:endParaRPr lang="en-GB" sz="2400" b="1" i="1">
              <a:solidFill>
                <a:srgbClr val="FF0000"/>
              </a:solidFill>
              <a:latin typeface="+mj-lt"/>
            </a:endParaRPr>
          </a:p>
        </p:txBody>
      </p:sp>
      <p:sp>
        <p:nvSpPr>
          <p:cNvPr id="6" name="Rectangle 5"/>
          <p:cNvSpPr/>
          <p:nvPr/>
        </p:nvSpPr>
        <p:spPr>
          <a:xfrm>
            <a:off x="7259391" y="2086378"/>
            <a:ext cx="4614930" cy="3939540"/>
          </a:xfrm>
          <a:prstGeom prst="rect">
            <a:avLst/>
          </a:prstGeom>
        </p:spPr>
        <p:txBody>
          <a:bodyPr wrap="square">
            <a:spAutoFit/>
          </a:bodyPr>
          <a:lstStyle/>
          <a:p>
            <a:pPr algn="just"/>
            <a:r>
              <a:rPr lang="en-US" sz="2400" b="1" smtClean="0">
                <a:solidFill>
                  <a:srgbClr val="002060"/>
                </a:solidFill>
                <a:latin typeface="+mj-lt"/>
              </a:rPr>
              <a:t>- </a:t>
            </a:r>
            <a:r>
              <a:rPr lang="en-US" sz="2500" b="1" i="1" smtClean="0">
                <a:solidFill>
                  <a:srgbClr val="002060"/>
                </a:solidFill>
                <a:latin typeface="+mj-lt"/>
              </a:rPr>
              <a:t>Chứng chỉ Tin học cơ bản và nâng cao.</a:t>
            </a:r>
          </a:p>
          <a:p>
            <a:pPr algn="just"/>
            <a:r>
              <a:rPr lang="en-GB" sz="2500" b="1" i="1" smtClean="0">
                <a:solidFill>
                  <a:srgbClr val="002060"/>
                </a:solidFill>
                <a:latin typeface="+mj-lt"/>
              </a:rPr>
              <a:t>- KQ Hội thi ĐDDH có ứng dụng CNTT .</a:t>
            </a:r>
          </a:p>
          <a:p>
            <a:pPr algn="just"/>
            <a:r>
              <a:rPr lang="en-GB" sz="2500" b="1" i="1" smtClean="0">
                <a:solidFill>
                  <a:srgbClr val="002060"/>
                </a:solidFill>
                <a:latin typeface="+mj-lt"/>
              </a:rPr>
              <a:t>- Tham gia Hội thi GV sáng tạo trên nền tảng CNTT của Sở GDĐT TPHCM</a:t>
            </a:r>
          </a:p>
          <a:p>
            <a:pPr algn="just"/>
            <a:r>
              <a:rPr lang="en-GB" sz="2500" b="1" i="1" smtClean="0">
                <a:solidFill>
                  <a:srgbClr val="002060"/>
                </a:solidFill>
                <a:latin typeface="+mj-lt"/>
              </a:rPr>
              <a:t>- SKKN được công nhận về giảng dạy ứng dụng CNTT vào các môn K-S-Đ lớp 5.</a:t>
            </a:r>
          </a:p>
        </p:txBody>
      </p:sp>
    </p:spTree>
    <p:extLst>
      <p:ext uri="{BB962C8B-B14F-4D97-AF65-F5344CB8AC3E}">
        <p14:creationId xmlns:p14="http://schemas.microsoft.com/office/powerpoint/2010/main" val="41674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92428" y="747876"/>
            <a:ext cx="10981263" cy="5016758"/>
          </a:xfrm>
          <a:prstGeom prst="rect">
            <a:avLst/>
          </a:prstGeom>
        </p:spPr>
        <p:txBody>
          <a:bodyPr wrap="square">
            <a:spAutoFit/>
          </a:bodyPr>
          <a:lstStyle/>
          <a:p>
            <a:pPr marL="514350" marR="0" indent="-514350">
              <a:spcBef>
                <a:spcPts val="0"/>
              </a:spcBef>
              <a:spcAft>
                <a:spcPts val="0"/>
              </a:spcAft>
              <a:buAutoNum type="arabicPeriod"/>
            </a:pPr>
            <a:r>
              <a:rPr lang="vi-VN" sz="3200" b="1" smtClean="0">
                <a:solidFill>
                  <a:srgbClr val="7030A0"/>
                </a:solidFill>
                <a:latin typeface="Times New Roman" panose="02020603050405020304" pitchFamily="18" charset="0"/>
                <a:ea typeface="Calibri" panose="020F0502020204030204" pitchFamily="34" charset="0"/>
              </a:rPr>
              <a:t>Nhận </a:t>
            </a:r>
            <a:r>
              <a:rPr lang="vi-VN" sz="3200" b="1">
                <a:solidFill>
                  <a:srgbClr val="7030A0"/>
                </a:solidFill>
                <a:latin typeface="Times New Roman" panose="02020603050405020304" pitchFamily="18" charset="0"/>
                <a:ea typeface="Calibri" panose="020F0502020204030204" pitchFamily="34" charset="0"/>
              </a:rPr>
              <a:t>xét </a:t>
            </a:r>
            <a:r>
              <a:rPr lang="vi-VN" sz="3200" i="1">
                <a:solidFill>
                  <a:srgbClr val="7030A0"/>
                </a:solidFill>
                <a:latin typeface="Times New Roman" panose="02020603050405020304" pitchFamily="18" charset="0"/>
                <a:ea typeface="Calibri" panose="020F0502020204030204" pitchFamily="34" charset="0"/>
              </a:rPr>
              <a:t>(ghi rõ): </a:t>
            </a:r>
            <a:endParaRPr lang="en-US" sz="3200" i="1" smtClean="0">
              <a:solidFill>
                <a:srgbClr val="7030A0"/>
              </a:solidFill>
              <a:latin typeface="Times New Roman" panose="02020603050405020304" pitchFamily="18" charset="0"/>
              <a:ea typeface="Calibri" panose="020F0502020204030204" pitchFamily="34" charset="0"/>
            </a:endParaRPr>
          </a:p>
          <a:p>
            <a:pPr marL="0" marR="0" indent="457200">
              <a:spcBef>
                <a:spcPts val="0"/>
              </a:spcBef>
              <a:spcAft>
                <a:spcPts val="0"/>
              </a:spcAft>
              <a:tabLst>
                <a:tab pos="990600" algn="l"/>
              </a:tabLst>
            </a:pPr>
            <a:endParaRPr lang="en-GB" sz="3200">
              <a:solidFill>
                <a:srgbClr val="7030A0"/>
              </a:solidFill>
              <a:latin typeface="Times New Roman" panose="02020603050405020304" pitchFamily="18" charset="0"/>
              <a:ea typeface="Calibri" panose="020F0502020204030204" pitchFamily="34" charset="0"/>
            </a:endParaRPr>
          </a:p>
          <a:p>
            <a:pPr marL="0" marR="0" indent="457200">
              <a:spcBef>
                <a:spcPts val="0"/>
              </a:spcBef>
              <a:spcAft>
                <a:spcPts val="0"/>
              </a:spcAft>
              <a:tabLst>
                <a:tab pos="990600" algn="l"/>
              </a:tabLst>
            </a:pPr>
            <a:r>
              <a:rPr lang="en-US" sz="3200" b="1" i="1" smtClean="0">
                <a:solidFill>
                  <a:srgbClr val="000000"/>
                </a:solidFill>
                <a:latin typeface="Times New Roman" panose="02020603050405020304" pitchFamily="18" charset="0"/>
                <a:ea typeface="Calibri" panose="020F0502020204030204" pitchFamily="34" charset="0"/>
              </a:rPr>
              <a:t>	</a:t>
            </a:r>
            <a:r>
              <a:rPr lang="vi-VN" sz="3200" b="1" i="1" smtClean="0">
                <a:solidFill>
                  <a:srgbClr val="000000"/>
                </a:solidFill>
                <a:latin typeface="Times New Roman" panose="02020603050405020304" pitchFamily="18" charset="0"/>
                <a:ea typeface="Calibri" panose="020F0502020204030204" pitchFamily="34" charset="0"/>
              </a:rPr>
              <a:t>- Điểm </a:t>
            </a:r>
            <a:r>
              <a:rPr lang="vi-VN" sz="3200" b="1" i="1">
                <a:solidFill>
                  <a:srgbClr val="000000"/>
                </a:solidFill>
                <a:latin typeface="Times New Roman" panose="02020603050405020304" pitchFamily="18" charset="0"/>
                <a:ea typeface="Calibri" panose="020F0502020204030204" pitchFamily="34" charset="0"/>
              </a:rPr>
              <a:t>mạnh</a:t>
            </a:r>
            <a:r>
              <a:rPr lang="vi-VN" sz="3200" b="1" i="1" smtClean="0">
                <a:solidFill>
                  <a:srgbClr val="000000"/>
                </a:solidFill>
                <a:latin typeface="Times New Roman" panose="02020603050405020304" pitchFamily="18" charset="0"/>
                <a:ea typeface="Calibri" panose="020F0502020204030204" pitchFamily="34" charset="0"/>
              </a:rPr>
              <a:t>:</a:t>
            </a:r>
            <a:endParaRPr lang="en-US" sz="3200" b="1" i="1" smtClean="0">
              <a:solidFill>
                <a:srgbClr val="000000"/>
              </a:solidFill>
              <a:latin typeface="Times New Roman" panose="02020603050405020304" pitchFamily="18" charset="0"/>
              <a:ea typeface="Calibri" panose="020F0502020204030204" pitchFamily="34" charset="0"/>
            </a:endParaRPr>
          </a:p>
          <a:p>
            <a:pPr marL="0" marR="0" indent="457200">
              <a:spcBef>
                <a:spcPts val="0"/>
              </a:spcBef>
              <a:spcAft>
                <a:spcPts val="0"/>
              </a:spcAft>
              <a:tabLst>
                <a:tab pos="990600" algn="l"/>
              </a:tabLst>
            </a:pPr>
            <a:r>
              <a:rPr lang="en-US" sz="3200" b="1" i="1" smtClean="0">
                <a:solidFill>
                  <a:srgbClr val="0000CC"/>
                </a:solidFill>
                <a:latin typeface="Times New Roman" panose="02020603050405020304" pitchFamily="18" charset="0"/>
                <a:ea typeface="Calibri" panose="020F0502020204030204" pitchFamily="34" charset="0"/>
              </a:rPr>
              <a:t>	+ Thể hiện tốt </a:t>
            </a:r>
            <a:r>
              <a:rPr lang="en-US" sz="3200" b="1" i="1">
                <a:solidFill>
                  <a:srgbClr val="0000CC"/>
                </a:solidFill>
                <a:latin typeface="Times New Roman" panose="02020603050405020304" pitchFamily="18" charset="0"/>
                <a:ea typeface="Calibri" panose="020F0502020204030204" pitchFamily="34" charset="0"/>
              </a:rPr>
              <a:t>đạo đức </a:t>
            </a:r>
            <a:r>
              <a:rPr lang="en-US" sz="3200" b="1" i="1" smtClean="0">
                <a:solidFill>
                  <a:srgbClr val="0000CC"/>
                </a:solidFill>
                <a:latin typeface="Times New Roman" panose="02020603050405020304" pitchFamily="18" charset="0"/>
                <a:ea typeface="Calibri" panose="020F0502020204030204" pitchFamily="34" charset="0"/>
              </a:rPr>
              <a:t>và tư cách nhà giáo</a:t>
            </a:r>
            <a:r>
              <a:rPr lang="vi-VN" sz="3200" b="1" i="1" smtClean="0">
                <a:solidFill>
                  <a:srgbClr val="0000CC"/>
                </a:solidFill>
                <a:latin typeface="Times New Roman" panose="02020603050405020304" pitchFamily="18" charset="0"/>
                <a:ea typeface="Calibri" panose="020F0502020204030204" pitchFamily="34" charset="0"/>
              </a:rPr>
              <a:t>.</a:t>
            </a:r>
            <a:endParaRPr lang="en-US" sz="3200" b="1" i="1" smtClean="0">
              <a:solidFill>
                <a:srgbClr val="0000CC"/>
              </a:solidFill>
              <a:latin typeface="Times New Roman" panose="02020603050405020304" pitchFamily="18" charset="0"/>
              <a:ea typeface="Calibri" panose="020F0502020204030204" pitchFamily="34" charset="0"/>
            </a:endParaRPr>
          </a:p>
          <a:p>
            <a:pPr marL="0" marR="0" indent="457200">
              <a:spcBef>
                <a:spcPts val="0"/>
              </a:spcBef>
              <a:spcAft>
                <a:spcPts val="0"/>
              </a:spcAft>
              <a:tabLst>
                <a:tab pos="990600" algn="l"/>
              </a:tabLst>
            </a:pPr>
            <a:r>
              <a:rPr lang="en-US" sz="3200" b="1" i="1" smtClean="0">
                <a:solidFill>
                  <a:srgbClr val="0000CC"/>
                </a:solidFill>
                <a:latin typeface="Times New Roman" panose="02020603050405020304" pitchFamily="18" charset="0"/>
                <a:ea typeface="Calibri" panose="020F0502020204030204" pitchFamily="34" charset="0"/>
              </a:rPr>
              <a:t>	+ Có trình độ nghiệp vụ chuyên môn vững vàng.</a:t>
            </a:r>
            <a:endParaRPr lang="en-GB" sz="3200" b="1" i="1">
              <a:solidFill>
                <a:srgbClr val="0000CC"/>
              </a:solidFill>
              <a:latin typeface="Times New Roman" panose="02020603050405020304" pitchFamily="18" charset="0"/>
              <a:ea typeface="Calibri" panose="020F0502020204030204" pitchFamily="34" charset="0"/>
            </a:endParaRPr>
          </a:p>
          <a:p>
            <a:pPr marL="0" marR="0">
              <a:spcBef>
                <a:spcPts val="0"/>
              </a:spcBef>
              <a:spcAft>
                <a:spcPts val="0"/>
              </a:spcAft>
              <a:tabLst>
                <a:tab pos="5581015" algn="r"/>
              </a:tabLst>
            </a:pPr>
            <a:r>
              <a:rPr lang="vi-VN" sz="3200">
                <a:solidFill>
                  <a:srgbClr val="000000"/>
                </a:solidFill>
                <a:latin typeface="Times New Roman" panose="02020603050405020304" pitchFamily="18" charset="0"/>
                <a:ea typeface="Calibri" panose="020F0502020204030204" pitchFamily="34" charset="0"/>
              </a:rPr>
              <a:t>	</a:t>
            </a:r>
            <a:endParaRPr lang="en-GB" sz="3200">
              <a:latin typeface="Times New Roman" panose="02020603050405020304" pitchFamily="18" charset="0"/>
              <a:ea typeface="Calibri" panose="020F0502020204030204" pitchFamily="34" charset="0"/>
            </a:endParaRPr>
          </a:p>
          <a:p>
            <a:pPr marL="0" marR="0">
              <a:spcBef>
                <a:spcPts val="0"/>
              </a:spcBef>
              <a:spcAft>
                <a:spcPts val="0"/>
              </a:spcAft>
              <a:tabLst>
                <a:tab pos="5581015" algn="r"/>
              </a:tabLst>
            </a:pPr>
            <a:r>
              <a:rPr lang="vi-VN" sz="3200">
                <a:solidFill>
                  <a:srgbClr val="000000"/>
                </a:solidFill>
                <a:latin typeface="Times New Roman" panose="02020603050405020304" pitchFamily="18" charset="0"/>
                <a:ea typeface="Calibri" panose="020F0502020204030204" pitchFamily="34" charset="0"/>
              </a:rPr>
              <a:t>	</a:t>
            </a:r>
            <a:endParaRPr lang="en-GB" sz="3200">
              <a:latin typeface="Times New Roman" panose="02020603050405020304" pitchFamily="18" charset="0"/>
              <a:ea typeface="Calibri" panose="020F0502020204030204" pitchFamily="34" charset="0"/>
            </a:endParaRPr>
          </a:p>
          <a:p>
            <a:pPr marR="0">
              <a:spcBef>
                <a:spcPts val="0"/>
              </a:spcBef>
              <a:spcAft>
                <a:spcPts val="0"/>
              </a:spcAft>
              <a:tabLst>
                <a:tab pos="990600" algn="l"/>
                <a:tab pos="5760720" algn="l"/>
              </a:tabLst>
            </a:pPr>
            <a:r>
              <a:rPr lang="en-US" sz="3200" b="1" i="1" smtClean="0">
                <a:solidFill>
                  <a:srgbClr val="000000"/>
                </a:solidFill>
                <a:latin typeface="Times New Roman" panose="02020603050405020304" pitchFamily="18" charset="0"/>
                <a:ea typeface="Calibri" panose="020F0502020204030204" pitchFamily="34" charset="0"/>
              </a:rPr>
              <a:t>	- </a:t>
            </a:r>
            <a:r>
              <a:rPr lang="vi-VN" sz="3200" b="1" i="1" smtClean="0">
                <a:solidFill>
                  <a:srgbClr val="000000"/>
                </a:solidFill>
                <a:latin typeface="Times New Roman" panose="02020603050405020304" pitchFamily="18" charset="0"/>
                <a:ea typeface="Calibri" panose="020F0502020204030204" pitchFamily="34" charset="0"/>
              </a:rPr>
              <a:t>Những </a:t>
            </a:r>
            <a:r>
              <a:rPr lang="vi-VN" sz="3200" b="1" i="1">
                <a:solidFill>
                  <a:srgbClr val="000000"/>
                </a:solidFill>
                <a:latin typeface="Times New Roman" panose="02020603050405020304" pitchFamily="18" charset="0"/>
                <a:ea typeface="Calibri" panose="020F0502020204030204" pitchFamily="34" charset="0"/>
              </a:rPr>
              <a:t>vấn đề cần cải thiện: </a:t>
            </a:r>
            <a:endParaRPr lang="en-US" sz="3200" b="1" i="1" smtClean="0">
              <a:solidFill>
                <a:srgbClr val="000000"/>
              </a:solidFill>
              <a:latin typeface="Times New Roman" panose="02020603050405020304" pitchFamily="18" charset="0"/>
              <a:ea typeface="Calibri" panose="020F0502020204030204" pitchFamily="34" charset="0"/>
            </a:endParaRPr>
          </a:p>
          <a:p>
            <a:pPr marR="0">
              <a:spcBef>
                <a:spcPts val="0"/>
              </a:spcBef>
              <a:spcAft>
                <a:spcPts val="0"/>
              </a:spcAft>
              <a:tabLst>
                <a:tab pos="990600" algn="l"/>
                <a:tab pos="5760720" algn="l"/>
              </a:tabLst>
            </a:pPr>
            <a:r>
              <a:rPr lang="en-US" sz="3200" i="1">
                <a:solidFill>
                  <a:srgbClr val="000000"/>
                </a:solidFill>
                <a:latin typeface="Times New Roman" panose="02020603050405020304" pitchFamily="18" charset="0"/>
                <a:ea typeface="Calibri" panose="020F0502020204030204" pitchFamily="34" charset="0"/>
              </a:rPr>
              <a:t>	</a:t>
            </a:r>
            <a:r>
              <a:rPr lang="en-US" sz="3200" b="1" i="1" smtClean="0">
                <a:solidFill>
                  <a:srgbClr val="0000CC"/>
                </a:solidFill>
                <a:latin typeface="Times New Roman" panose="02020603050405020304" pitchFamily="18" charset="0"/>
                <a:ea typeface="Calibri" panose="020F0502020204030204" pitchFamily="34" charset="0"/>
              </a:rPr>
              <a:t>+ Các hoạt động phối hợp giữa nhà trường, gia đình và xã hội để thực hiện hoạt động dạy học.</a:t>
            </a:r>
            <a:r>
              <a:rPr lang="vi-VN" sz="3200" b="1" i="1">
                <a:solidFill>
                  <a:srgbClr val="0000CC"/>
                </a:solidFill>
                <a:latin typeface="Times New Roman" panose="02020603050405020304" pitchFamily="18" charset="0"/>
                <a:ea typeface="Calibri" panose="020F0502020204030204" pitchFamily="34" charset="0"/>
              </a:rPr>
              <a:t>	</a:t>
            </a:r>
            <a:endParaRPr lang="en-GB" sz="3200" b="1" i="1">
              <a:solidFill>
                <a:srgbClr val="0000CC"/>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0328355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5329" y="302359"/>
            <a:ext cx="11574121" cy="6093976"/>
          </a:xfrm>
          <a:prstGeom prst="rect">
            <a:avLst/>
          </a:prstGeom>
        </p:spPr>
        <p:txBody>
          <a:bodyPr wrap="square">
            <a:spAutoFit/>
          </a:bodyPr>
          <a:lstStyle/>
          <a:p>
            <a:pPr marL="0" marR="0" indent="457200" algn="just">
              <a:spcBef>
                <a:spcPts val="0"/>
              </a:spcBef>
              <a:spcAft>
                <a:spcPts val="0"/>
              </a:spcAft>
              <a:tabLst>
                <a:tab pos="0" algn="r"/>
                <a:tab pos="360045" algn="l"/>
              </a:tabLst>
            </a:pPr>
            <a:r>
              <a:rPr lang="vi-VN" sz="3000" b="1">
                <a:solidFill>
                  <a:srgbClr val="7030A0"/>
                </a:solidFill>
                <a:latin typeface="Times New Roman" panose="02020603050405020304" pitchFamily="18" charset="0"/>
                <a:ea typeface="Calibri" panose="020F0502020204030204" pitchFamily="34" charset="0"/>
              </a:rPr>
              <a:t>2. Kế hoạch học tập, bồi dưỡng phát triển năng lực nghề nghiệp trong năm học tiếp theo</a:t>
            </a:r>
            <a:endParaRPr lang="en-GB" sz="3000">
              <a:solidFill>
                <a:srgbClr val="7030A0"/>
              </a:solidFill>
              <a:latin typeface="Times New Roman" panose="02020603050405020304" pitchFamily="18" charset="0"/>
              <a:ea typeface="Calibri" panose="020F0502020204030204" pitchFamily="34" charset="0"/>
            </a:endParaRPr>
          </a:p>
          <a:p>
            <a:pPr marL="0" marR="0" indent="457200" algn="just">
              <a:spcBef>
                <a:spcPts val="0"/>
              </a:spcBef>
              <a:spcAft>
                <a:spcPts val="0"/>
              </a:spcAft>
              <a:tabLst>
                <a:tab pos="0" algn="r"/>
                <a:tab pos="990600" algn="l"/>
                <a:tab pos="5760720" algn="l"/>
              </a:tabLst>
            </a:pPr>
            <a:r>
              <a:rPr lang="vi-VN" sz="3000" i="1" smtClean="0">
                <a:solidFill>
                  <a:srgbClr val="000000"/>
                </a:solidFill>
                <a:latin typeface="Times New Roman" panose="02020603050405020304" pitchFamily="18" charset="0"/>
                <a:ea typeface="Calibri" panose="020F0502020204030204" pitchFamily="34" charset="0"/>
              </a:rPr>
              <a:t>- Mục </a:t>
            </a:r>
            <a:r>
              <a:rPr lang="vi-VN" sz="3000" i="1">
                <a:solidFill>
                  <a:srgbClr val="000000"/>
                </a:solidFill>
                <a:latin typeface="Times New Roman" panose="02020603050405020304" pitchFamily="18" charset="0"/>
                <a:ea typeface="Calibri" panose="020F0502020204030204" pitchFamily="34" charset="0"/>
              </a:rPr>
              <a:t>tiêu: </a:t>
            </a:r>
            <a:r>
              <a:rPr lang="en-US" sz="3000" b="1" i="1" smtClean="0">
                <a:solidFill>
                  <a:srgbClr val="0000CC"/>
                </a:solidFill>
                <a:latin typeface="Times New Roman" panose="02020603050405020304" pitchFamily="18" charset="0"/>
                <a:ea typeface="Calibri" panose="020F0502020204030204" pitchFamily="34" charset="0"/>
              </a:rPr>
              <a:t>+ Nâng cao trình độ giao tiếp về tiếng Anh.</a:t>
            </a:r>
          </a:p>
          <a:p>
            <a:pPr marL="0" marR="0" indent="457200" algn="just">
              <a:spcBef>
                <a:spcPts val="0"/>
              </a:spcBef>
              <a:spcAft>
                <a:spcPts val="0"/>
              </a:spcAft>
              <a:tabLst>
                <a:tab pos="0" algn="r"/>
                <a:tab pos="990600" algn="l"/>
                <a:tab pos="5760720" algn="l"/>
              </a:tabLst>
            </a:pPr>
            <a:r>
              <a:rPr lang="en-US" sz="3000" b="1" i="1" smtClean="0">
                <a:solidFill>
                  <a:srgbClr val="0000CC"/>
                </a:solidFill>
                <a:latin typeface="Times New Roman" panose="02020603050405020304" pitchFamily="18" charset="0"/>
                <a:ea typeface="Calibri" panose="020F0502020204030204" pitchFamily="34" charset="0"/>
              </a:rPr>
              <a:t>	             + Tìm hiểu các phương pháp dạy học và giáo dục phát triển năng lực cho học sinh.</a:t>
            </a:r>
            <a:endParaRPr lang="en-GB" sz="3000" b="1" i="1">
              <a:solidFill>
                <a:srgbClr val="0000CC"/>
              </a:solidFill>
              <a:latin typeface="Times New Roman" panose="02020603050405020304" pitchFamily="18" charset="0"/>
              <a:ea typeface="Calibri" panose="020F0502020204030204" pitchFamily="34" charset="0"/>
            </a:endParaRPr>
          </a:p>
          <a:p>
            <a:pPr marL="0" marR="0" algn="just">
              <a:spcBef>
                <a:spcPts val="0"/>
              </a:spcBef>
              <a:spcAft>
                <a:spcPts val="0"/>
              </a:spcAft>
              <a:tabLst>
                <a:tab pos="5581015" algn="r"/>
              </a:tabLst>
            </a:pPr>
            <a:r>
              <a:rPr lang="vi-VN" sz="3000">
                <a:solidFill>
                  <a:srgbClr val="000000"/>
                </a:solidFill>
                <a:latin typeface="Times New Roman" panose="02020603050405020304" pitchFamily="18" charset="0"/>
                <a:ea typeface="Calibri" panose="020F0502020204030204" pitchFamily="34" charset="0"/>
              </a:rPr>
              <a:t>	</a:t>
            </a:r>
            <a:endParaRPr lang="en-GB" sz="3000">
              <a:latin typeface="Times New Roman" panose="02020603050405020304" pitchFamily="18" charset="0"/>
              <a:ea typeface="Calibri" panose="020F0502020204030204" pitchFamily="34" charset="0"/>
            </a:endParaRPr>
          </a:p>
          <a:p>
            <a:pPr marL="0" marR="0" indent="457200" algn="just">
              <a:spcBef>
                <a:spcPts val="0"/>
              </a:spcBef>
              <a:spcAft>
                <a:spcPts val="0"/>
              </a:spcAft>
              <a:tabLst>
                <a:tab pos="990600" algn="l"/>
              </a:tabLst>
            </a:pPr>
            <a:r>
              <a:rPr lang="vi-VN" sz="3000" i="1" smtClean="0">
                <a:solidFill>
                  <a:srgbClr val="000000"/>
                </a:solidFill>
                <a:latin typeface="Times New Roman" panose="02020603050405020304" pitchFamily="18" charset="0"/>
                <a:ea typeface="Calibri" panose="020F0502020204030204" pitchFamily="34" charset="0"/>
              </a:rPr>
              <a:t>- </a:t>
            </a:r>
            <a:r>
              <a:rPr lang="vi-VN" sz="3000" i="1">
                <a:solidFill>
                  <a:srgbClr val="000000"/>
                </a:solidFill>
                <a:latin typeface="Times New Roman" panose="02020603050405020304" pitchFamily="18" charset="0"/>
                <a:ea typeface="Calibri" panose="020F0502020204030204" pitchFamily="34" charset="0"/>
              </a:rPr>
              <a:t>Nội dung đăng ký học tập, bồi dưỡng (các năng lực cần ưu tiên cải thiện):</a:t>
            </a:r>
            <a:endParaRPr lang="en-GB" sz="3000">
              <a:latin typeface="Times New Roman" panose="02020603050405020304" pitchFamily="18" charset="0"/>
              <a:ea typeface="Calibri" panose="020F0502020204030204" pitchFamily="34" charset="0"/>
            </a:endParaRPr>
          </a:p>
          <a:p>
            <a:pPr marL="0" marR="0" algn="just">
              <a:spcBef>
                <a:spcPts val="0"/>
              </a:spcBef>
              <a:spcAft>
                <a:spcPts val="0"/>
              </a:spcAft>
              <a:tabLst>
                <a:tab pos="5581015" algn="r"/>
              </a:tabLst>
            </a:pPr>
            <a:r>
              <a:rPr lang="en-US" sz="3000">
                <a:solidFill>
                  <a:srgbClr val="000000"/>
                </a:solidFill>
                <a:latin typeface="Times New Roman" panose="02020603050405020304" pitchFamily="18" charset="0"/>
                <a:ea typeface="Calibri" panose="020F0502020204030204" pitchFamily="34" charset="0"/>
              </a:rPr>
              <a:t>	 </a:t>
            </a:r>
            <a:r>
              <a:rPr lang="en-US" sz="3000" smtClean="0">
                <a:solidFill>
                  <a:srgbClr val="000000"/>
                </a:solidFill>
                <a:latin typeface="Times New Roman" panose="02020603050405020304" pitchFamily="18" charset="0"/>
                <a:ea typeface="Calibri" panose="020F0502020204030204" pitchFamily="34" charset="0"/>
              </a:rPr>
              <a:t>            </a:t>
            </a:r>
            <a:r>
              <a:rPr lang="en-US" sz="3000" b="1" i="1" smtClean="0">
                <a:solidFill>
                  <a:srgbClr val="0000CC"/>
                </a:solidFill>
                <a:latin typeface="Times New Roman" panose="02020603050405020304" pitchFamily="18" charset="0"/>
                <a:ea typeface="Calibri" panose="020F0502020204030204" pitchFamily="34" charset="0"/>
              </a:rPr>
              <a:t>+ Tham gia khoá học kỹ năng giao tiếp tiếng Anh do Thành Đoàn TPHCM tổ chức.</a:t>
            </a:r>
            <a:r>
              <a:rPr lang="vi-VN" sz="3000">
                <a:solidFill>
                  <a:srgbClr val="000000"/>
                </a:solidFill>
                <a:latin typeface="Times New Roman" panose="02020603050405020304" pitchFamily="18" charset="0"/>
                <a:ea typeface="Calibri" panose="020F0502020204030204" pitchFamily="34" charset="0"/>
              </a:rPr>
              <a:t>	</a:t>
            </a:r>
            <a:endParaRPr lang="en-GB" sz="3000">
              <a:latin typeface="Times New Roman" panose="02020603050405020304" pitchFamily="18" charset="0"/>
              <a:ea typeface="Calibri" panose="020F0502020204030204" pitchFamily="34" charset="0"/>
            </a:endParaRPr>
          </a:p>
          <a:p>
            <a:pPr marL="0" marR="0" indent="457200" algn="just">
              <a:spcBef>
                <a:spcPts val="0"/>
              </a:spcBef>
              <a:spcAft>
                <a:spcPts val="0"/>
              </a:spcAft>
              <a:tabLst>
                <a:tab pos="990600" algn="l"/>
              </a:tabLst>
            </a:pPr>
            <a:endParaRPr lang="en-US" sz="3000" i="1" smtClean="0">
              <a:solidFill>
                <a:srgbClr val="000000"/>
              </a:solidFill>
              <a:latin typeface="Times New Roman" panose="02020603050405020304" pitchFamily="18" charset="0"/>
              <a:ea typeface="Calibri" panose="020F0502020204030204" pitchFamily="34" charset="0"/>
            </a:endParaRPr>
          </a:p>
          <a:p>
            <a:pPr marL="0" marR="0" indent="457200" algn="just">
              <a:spcBef>
                <a:spcPts val="0"/>
              </a:spcBef>
              <a:spcAft>
                <a:spcPts val="0"/>
              </a:spcAft>
              <a:tabLst>
                <a:tab pos="990600" algn="l"/>
              </a:tabLst>
            </a:pPr>
            <a:r>
              <a:rPr lang="vi-VN" sz="3000" i="1" smtClean="0">
                <a:solidFill>
                  <a:srgbClr val="000000"/>
                </a:solidFill>
                <a:latin typeface="Times New Roman" panose="02020603050405020304" pitchFamily="18" charset="0"/>
                <a:ea typeface="Calibri" panose="020F0502020204030204" pitchFamily="34" charset="0"/>
              </a:rPr>
              <a:t>- </a:t>
            </a:r>
            <a:r>
              <a:rPr lang="vi-VN" sz="3000" i="1">
                <a:solidFill>
                  <a:srgbClr val="000000"/>
                </a:solidFill>
                <a:latin typeface="Times New Roman" panose="02020603050405020304" pitchFamily="18" charset="0"/>
                <a:ea typeface="Calibri" panose="020F0502020204030204" pitchFamily="34" charset="0"/>
              </a:rPr>
              <a:t>Thời gian: </a:t>
            </a:r>
            <a:r>
              <a:rPr lang="en-US" sz="3000" b="1" i="1" smtClean="0">
                <a:solidFill>
                  <a:srgbClr val="0000CC"/>
                </a:solidFill>
                <a:latin typeface="Times New Roman" panose="02020603050405020304" pitchFamily="18" charset="0"/>
                <a:ea typeface="Calibri" panose="020F0502020204030204" pitchFamily="34" charset="0"/>
              </a:rPr>
              <a:t>Hè 2019</a:t>
            </a:r>
            <a:endParaRPr lang="en-GB" sz="3000" b="1" i="1">
              <a:solidFill>
                <a:srgbClr val="0000CC"/>
              </a:solidFill>
              <a:latin typeface="Times New Roman" panose="02020603050405020304" pitchFamily="18" charset="0"/>
              <a:ea typeface="Calibri" panose="020F0502020204030204" pitchFamily="34" charset="0"/>
            </a:endParaRPr>
          </a:p>
          <a:p>
            <a:pPr marL="0" marR="0" indent="457200" algn="just">
              <a:spcBef>
                <a:spcPts val="0"/>
              </a:spcBef>
              <a:spcAft>
                <a:spcPts val="0"/>
              </a:spcAft>
              <a:tabLst>
                <a:tab pos="990600" algn="l"/>
              </a:tabLst>
            </a:pPr>
            <a:r>
              <a:rPr lang="vi-VN" sz="3000" i="1" smtClean="0">
                <a:solidFill>
                  <a:srgbClr val="000000"/>
                </a:solidFill>
                <a:latin typeface="Times New Roman" panose="02020603050405020304" pitchFamily="18" charset="0"/>
                <a:ea typeface="Calibri" panose="020F0502020204030204" pitchFamily="34" charset="0"/>
              </a:rPr>
              <a:t>- </a:t>
            </a:r>
            <a:r>
              <a:rPr lang="vi-VN" sz="3000" i="1">
                <a:solidFill>
                  <a:srgbClr val="000000"/>
                </a:solidFill>
                <a:latin typeface="Times New Roman" panose="02020603050405020304" pitchFamily="18" charset="0"/>
                <a:ea typeface="Calibri" panose="020F0502020204030204" pitchFamily="34" charset="0"/>
              </a:rPr>
              <a:t>Điều kiện thực hiện: </a:t>
            </a:r>
            <a:r>
              <a:rPr lang="en-US" sz="3000" b="1" i="1" smtClean="0">
                <a:solidFill>
                  <a:srgbClr val="0000CC"/>
                </a:solidFill>
                <a:latin typeface="Times New Roman" panose="02020603050405020304" pitchFamily="18" charset="0"/>
                <a:ea typeface="Calibri" panose="020F0502020204030204" pitchFamily="34" charset="0"/>
              </a:rPr>
              <a:t>Tự túc (nếu nhà trường không hỗ trợ)</a:t>
            </a:r>
            <a:endParaRPr lang="en-GB" sz="3000" b="1" i="1">
              <a:solidFill>
                <a:srgbClr val="0000CC"/>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666776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1012" y="401188"/>
            <a:ext cx="10771031" cy="579646"/>
          </a:xfrm>
          <a:prstGeom prst="rect">
            <a:avLst/>
          </a:prstGeom>
        </p:spPr>
        <p:txBody>
          <a:bodyPr wrap="square">
            <a:spAutoFit/>
          </a:bodyPr>
          <a:lstStyle/>
          <a:p>
            <a:pPr marL="0" marR="0" algn="just">
              <a:lnSpc>
                <a:spcPts val="1900"/>
              </a:lnSpc>
              <a:spcBef>
                <a:spcPts val="0"/>
              </a:spcBef>
              <a:spcAft>
                <a:spcPts val="0"/>
              </a:spcAft>
              <a:tabLst>
                <a:tab pos="5581015" algn="r"/>
              </a:tabLst>
            </a:pPr>
            <a:r>
              <a:rPr lang="vi-VN" sz="3200" smtClean="0">
                <a:solidFill>
                  <a:srgbClr val="000000"/>
                </a:solidFill>
                <a:effectLst/>
                <a:latin typeface="Times New Roman" panose="02020603050405020304" pitchFamily="18" charset="0"/>
                <a:ea typeface="Calibri" panose="020F0502020204030204" pitchFamily="34" charset="0"/>
              </a:rPr>
              <a:t>	</a:t>
            </a:r>
            <a:endParaRPr lang="en-GB" sz="3200" smtClean="0">
              <a:effectLst/>
              <a:latin typeface="Times New Roman" panose="02020603050405020304" pitchFamily="18" charset="0"/>
              <a:ea typeface="Calibri" panose="020F0502020204030204" pitchFamily="34" charset="0"/>
            </a:endParaRPr>
          </a:p>
          <a:p>
            <a:pPr marL="0" marR="0" indent="457200" algn="just">
              <a:lnSpc>
                <a:spcPts val="1900"/>
              </a:lnSpc>
              <a:spcBef>
                <a:spcPts val="0"/>
              </a:spcBef>
              <a:spcAft>
                <a:spcPts val="0"/>
              </a:spcAft>
              <a:tabLst>
                <a:tab pos="990600" algn="l"/>
              </a:tabLst>
            </a:pPr>
            <a:r>
              <a:rPr lang="vi-VN" sz="3200" b="1" smtClean="0">
                <a:solidFill>
                  <a:srgbClr val="000000"/>
                </a:solidFill>
                <a:effectLst/>
                <a:latin typeface="Times New Roman" panose="02020603050405020304" pitchFamily="18" charset="0"/>
                <a:ea typeface="Calibri" panose="020F0502020204030204" pitchFamily="34" charset="0"/>
              </a:rPr>
              <a:t>Xếp loại kết quả đánh giá:</a:t>
            </a:r>
            <a:r>
              <a:rPr lang="en-US" sz="3200" b="1" smtClean="0">
                <a:solidFill>
                  <a:srgbClr val="000000"/>
                </a:solidFill>
                <a:effectLst/>
                <a:latin typeface="Times New Roman" panose="02020603050405020304" pitchFamily="18" charset="0"/>
                <a:ea typeface="Calibri" panose="020F0502020204030204" pitchFamily="34" charset="0"/>
              </a:rPr>
              <a:t> </a:t>
            </a:r>
            <a:r>
              <a:rPr lang="en-US" sz="3200" b="1" smtClean="0">
                <a:solidFill>
                  <a:srgbClr val="FF0000"/>
                </a:solidFill>
                <a:effectLst/>
                <a:latin typeface="Times New Roman" panose="02020603050405020304" pitchFamily="18" charset="0"/>
                <a:ea typeface="Calibri" panose="020F0502020204030204" pitchFamily="34" charset="0"/>
              </a:rPr>
              <a:t>TỐT</a:t>
            </a:r>
          </a:p>
        </p:txBody>
      </p:sp>
      <p:sp>
        <p:nvSpPr>
          <p:cNvPr id="3" name="Rectangle 2"/>
          <p:cNvSpPr/>
          <p:nvPr/>
        </p:nvSpPr>
        <p:spPr>
          <a:xfrm>
            <a:off x="300198" y="3486812"/>
            <a:ext cx="11633916" cy="2062103"/>
          </a:xfrm>
          <a:prstGeom prst="rect">
            <a:avLst/>
          </a:prstGeom>
        </p:spPr>
        <p:txBody>
          <a:bodyPr wrap="square">
            <a:spAutoFit/>
          </a:bodyPr>
          <a:lstStyle/>
          <a:p>
            <a:pPr marL="0" marR="0" algn="just">
              <a:spcBef>
                <a:spcPts val="0"/>
              </a:spcBef>
              <a:spcAft>
                <a:spcPts val="0"/>
              </a:spcAft>
            </a:pPr>
            <a:r>
              <a:rPr lang="en-US" sz="3200" b="1" i="1" smtClean="0">
                <a:solidFill>
                  <a:srgbClr val="000000"/>
                </a:solidFill>
                <a:effectLst/>
                <a:latin typeface="Times New Roman" panose="02020603050405020304" pitchFamily="18" charset="0"/>
                <a:ea typeface="Calibri" panose="020F0502020204030204" pitchFamily="34" charset="0"/>
              </a:rPr>
              <a:t>   </a:t>
            </a:r>
            <a:r>
              <a:rPr lang="vi-VN" sz="3200" b="1" i="1" smtClean="0">
                <a:solidFill>
                  <a:srgbClr val="000000"/>
                </a:solidFill>
                <a:effectLst/>
                <a:latin typeface="Times New Roman" panose="02020603050405020304" pitchFamily="18" charset="0"/>
                <a:ea typeface="Calibri" panose="020F0502020204030204" pitchFamily="34" charset="0"/>
              </a:rPr>
              <a:t>- </a:t>
            </a:r>
            <a:r>
              <a:rPr lang="nb-NO" sz="3200" b="1" i="1" smtClean="0">
                <a:solidFill>
                  <a:srgbClr val="000000"/>
                </a:solidFill>
                <a:effectLst/>
                <a:latin typeface="Times New Roman" panose="02020603050405020304" pitchFamily="18" charset="0"/>
                <a:ea typeface="Calibri" panose="020F0502020204030204" pitchFamily="34" charset="0"/>
              </a:rPr>
              <a:t>Đạt chuẩn nghề nghiệp giáo viên ở mức tốt: Có tất cả các tiêu chí đạt từ mức khá trở lên, tối thiểu 2/3 tiêu chí đạt mức tốt, trong có các tiêu chí tại Điều 5 Quy định chuẩn nghề nghiệp giáo viên đạt mức tốt;</a:t>
            </a:r>
            <a:endParaRPr lang="en-GB" sz="3200" b="1" smtClean="0">
              <a:effectLst/>
              <a:latin typeface="Times New Roman" panose="02020603050405020304" pitchFamily="18" charset="0"/>
              <a:ea typeface="Calibri" panose="020F0502020204030204" pitchFamily="34" charset="0"/>
            </a:endParaRPr>
          </a:p>
        </p:txBody>
      </p:sp>
      <p:sp>
        <p:nvSpPr>
          <p:cNvPr id="4" name="Rectangle 3"/>
          <p:cNvSpPr/>
          <p:nvPr/>
        </p:nvSpPr>
        <p:spPr>
          <a:xfrm>
            <a:off x="300198" y="1383692"/>
            <a:ext cx="11633916" cy="1077218"/>
          </a:xfrm>
          <a:prstGeom prst="rect">
            <a:avLst/>
          </a:prstGeom>
        </p:spPr>
        <p:txBody>
          <a:bodyPr wrap="square">
            <a:spAutoFit/>
          </a:bodyPr>
          <a:lstStyle/>
          <a:p>
            <a:pPr marL="0" marR="0" algn="just">
              <a:spcBef>
                <a:spcPts val="0"/>
              </a:spcBef>
              <a:spcAft>
                <a:spcPts val="0"/>
              </a:spcAft>
            </a:pPr>
            <a:r>
              <a:rPr lang="nb-NO" sz="3200" b="1" i="1" smtClean="0">
                <a:solidFill>
                  <a:srgbClr val="0000CC"/>
                </a:solidFill>
                <a:effectLst/>
                <a:latin typeface="Times New Roman" panose="02020603050405020304" pitchFamily="18" charset="0"/>
                <a:ea typeface="Calibri" panose="020F0502020204030204" pitchFamily="34" charset="0"/>
              </a:rPr>
              <a:t>Có 12/15 tiêu chí đạt loại tốt, 3/15 tiêu chí đạt loại Khá, các tiêu chí ở Tiêu chuẩn 2 (Điều 5) đều đạt loại tốt.</a:t>
            </a:r>
            <a:endParaRPr lang="en-GB" sz="3200" b="1" smtClean="0">
              <a:solidFill>
                <a:srgbClr val="0000CC"/>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0308391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8"/>
          <p:cNvSpPr txBox="1">
            <a:spLocks noChangeArrowheads="1"/>
          </p:cNvSpPr>
          <p:nvPr/>
        </p:nvSpPr>
        <p:spPr bwMode="auto">
          <a:xfrm>
            <a:off x="806943" y="1548728"/>
            <a:ext cx="10706770" cy="3757367"/>
          </a:xfrm>
          <a:prstGeom prst="rect">
            <a:avLst/>
          </a:prstGeom>
          <a:noFill/>
          <a:ln w="9525">
            <a:noFill/>
            <a:miter lim="800000"/>
            <a:headEnd/>
            <a:tailEnd/>
          </a:ln>
        </p:spPr>
        <p:txBody>
          <a:bodyPr/>
          <a:lstStyle>
            <a:lvl1pPr eaLnBrk="0" hangingPunct="0">
              <a:tabLst>
                <a:tab pos="539750"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539750"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539750"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539750"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539750" algn="l"/>
              </a:tabLst>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tabLst>
                <a:tab pos="539750" algn="l"/>
              </a:tabLs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tabLst>
                <a:tab pos="539750" algn="l"/>
              </a:tabLs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tabLst>
                <a:tab pos="539750" algn="l"/>
              </a:tabLs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tabLst>
                <a:tab pos="539750" algn="l"/>
              </a:tabLst>
              <a:defRPr>
                <a:solidFill>
                  <a:schemeClr val="tx1"/>
                </a:solidFill>
                <a:latin typeface="Arial" panose="020B0604020202020204" pitchFamily="34" charset="0"/>
                <a:cs typeface="Arial" panose="020B0604020202020204" pitchFamily="34" charset="0"/>
              </a:defRPr>
            </a:lvl9pPr>
          </a:lstStyle>
          <a:p>
            <a:pPr algn="just"/>
            <a:r>
              <a:rPr lang="nb-NO" altLang="en-US" sz="3200" b="1" i="1" u="sng" dirty="0">
                <a:solidFill>
                  <a:srgbClr val="FF0000"/>
                </a:solidFill>
                <a:latin typeface="+mj-lt"/>
              </a:rPr>
              <a:t>Đạt chuẩn nghề nghiệp ở mức </a:t>
            </a:r>
            <a:r>
              <a:rPr lang="nb-NO" altLang="en-US" sz="3200" b="1" i="1" u="sng" dirty="0" smtClean="0">
                <a:solidFill>
                  <a:srgbClr val="FF0000"/>
                </a:solidFill>
                <a:latin typeface="+mj-lt"/>
              </a:rPr>
              <a:t>tốt</a:t>
            </a:r>
            <a:r>
              <a:rPr lang="nb-NO" altLang="en-US" sz="3200" b="1" dirty="0" smtClean="0">
                <a:solidFill>
                  <a:srgbClr val="FF0000"/>
                </a:solidFill>
                <a:latin typeface="+mj-lt"/>
              </a:rPr>
              <a:t>:</a:t>
            </a:r>
          </a:p>
          <a:p>
            <a:pPr marL="457200" indent="-457200" algn="just">
              <a:lnSpc>
                <a:spcPct val="150000"/>
              </a:lnSpc>
              <a:buFont typeface="Times New Roman" panose="02020603050405020304" pitchFamily="18" charset="0"/>
              <a:buChar char="−"/>
            </a:pPr>
            <a:r>
              <a:rPr lang="nb-NO" altLang="en-US" sz="3200" b="1" smtClean="0">
                <a:solidFill>
                  <a:srgbClr val="000000"/>
                </a:solidFill>
                <a:latin typeface="+mj-lt"/>
              </a:rPr>
              <a:t>Có </a:t>
            </a:r>
            <a:r>
              <a:rPr lang="nb-NO" altLang="en-US" sz="3200" b="1">
                <a:solidFill>
                  <a:srgbClr val="000000"/>
                </a:solidFill>
                <a:latin typeface="+mj-lt"/>
              </a:rPr>
              <a:t>tất cả các tiêu chí đạt từ </a:t>
            </a:r>
            <a:r>
              <a:rPr lang="nb-NO" altLang="en-US" sz="3200" b="1" u="sng">
                <a:solidFill>
                  <a:srgbClr val="0070C0"/>
                </a:solidFill>
                <a:latin typeface="+mj-lt"/>
              </a:rPr>
              <a:t>mức </a:t>
            </a:r>
            <a:r>
              <a:rPr lang="nb-NO" altLang="en-US" sz="3200" b="1" u="sng" smtClean="0">
                <a:solidFill>
                  <a:srgbClr val="0070C0"/>
                </a:solidFill>
                <a:latin typeface="+mj-lt"/>
              </a:rPr>
              <a:t>Khá</a:t>
            </a:r>
            <a:r>
              <a:rPr lang="nb-NO" altLang="en-US" sz="3200" b="1" u="sng" smtClean="0">
                <a:solidFill>
                  <a:srgbClr val="0070C0"/>
                </a:solidFill>
                <a:latin typeface="+mj-lt"/>
              </a:rPr>
              <a:t> </a:t>
            </a:r>
            <a:r>
              <a:rPr lang="nb-NO" altLang="en-US" sz="3200" b="1" u="sng">
                <a:solidFill>
                  <a:srgbClr val="0070C0"/>
                </a:solidFill>
                <a:latin typeface="+mj-lt"/>
              </a:rPr>
              <a:t>trở </a:t>
            </a:r>
            <a:r>
              <a:rPr lang="nb-NO" altLang="en-US" sz="3200" b="1" u="sng" smtClean="0">
                <a:solidFill>
                  <a:srgbClr val="0070C0"/>
                </a:solidFill>
                <a:latin typeface="+mj-lt"/>
              </a:rPr>
              <a:t>lên</a:t>
            </a:r>
            <a:r>
              <a:rPr lang="nb-NO" altLang="en-US" sz="3200" b="1" smtClean="0">
                <a:solidFill>
                  <a:srgbClr val="000000"/>
                </a:solidFill>
                <a:latin typeface="+mj-lt"/>
              </a:rPr>
              <a:t>.</a:t>
            </a:r>
          </a:p>
          <a:p>
            <a:pPr marL="457200" indent="-457200" algn="just">
              <a:lnSpc>
                <a:spcPct val="150000"/>
              </a:lnSpc>
              <a:buFont typeface="Times New Roman" panose="02020603050405020304" pitchFamily="18" charset="0"/>
              <a:buChar char="−"/>
            </a:pPr>
            <a:r>
              <a:rPr lang="nb-NO" altLang="en-US" sz="3200" b="1" dirty="0" smtClean="0">
                <a:solidFill>
                  <a:srgbClr val="008000"/>
                </a:solidFill>
                <a:latin typeface="+mj-lt"/>
              </a:rPr>
              <a:t>tối </a:t>
            </a:r>
            <a:r>
              <a:rPr lang="nb-NO" altLang="en-US" sz="3200" b="1" dirty="0">
                <a:solidFill>
                  <a:srgbClr val="008000"/>
                </a:solidFill>
                <a:latin typeface="+mj-lt"/>
              </a:rPr>
              <a:t>thiểu 2/3 tiêu chí </a:t>
            </a:r>
            <a:r>
              <a:rPr lang="nb-NO" altLang="en-US" sz="3200" b="1" dirty="0">
                <a:solidFill>
                  <a:srgbClr val="000000"/>
                </a:solidFill>
                <a:latin typeface="+mj-lt"/>
              </a:rPr>
              <a:t>đạt từ </a:t>
            </a:r>
            <a:r>
              <a:rPr lang="nb-NO" altLang="en-US" sz="3200" b="1" u="sng" dirty="0">
                <a:solidFill>
                  <a:srgbClr val="FF0000"/>
                </a:solidFill>
                <a:latin typeface="+mj-lt"/>
              </a:rPr>
              <a:t>mức tốt </a:t>
            </a:r>
            <a:r>
              <a:rPr lang="nb-NO" altLang="en-US" sz="3200" b="1" dirty="0">
                <a:solidFill>
                  <a:srgbClr val="000000"/>
                </a:solidFill>
                <a:latin typeface="+mj-lt"/>
              </a:rPr>
              <a:t>trở </a:t>
            </a:r>
            <a:r>
              <a:rPr lang="nb-NO" altLang="en-US" sz="3200" b="1" dirty="0" smtClean="0">
                <a:solidFill>
                  <a:srgbClr val="000000"/>
                </a:solidFill>
                <a:latin typeface="+mj-lt"/>
              </a:rPr>
              <a:t>lên</a:t>
            </a:r>
          </a:p>
          <a:p>
            <a:pPr marL="457200" indent="-457200" algn="just">
              <a:lnSpc>
                <a:spcPct val="150000"/>
              </a:lnSpc>
              <a:buFont typeface="Times New Roman" panose="02020603050405020304" pitchFamily="18" charset="0"/>
              <a:buChar char="−"/>
            </a:pPr>
            <a:r>
              <a:rPr lang="nb-NO" altLang="en-US" sz="3200" b="1" dirty="0" smtClean="0">
                <a:solidFill>
                  <a:srgbClr val="000000"/>
                </a:solidFill>
                <a:latin typeface="+mj-lt"/>
              </a:rPr>
              <a:t>trong </a:t>
            </a:r>
            <a:r>
              <a:rPr lang="nb-NO" altLang="en-US" sz="3200" b="1" dirty="0">
                <a:solidFill>
                  <a:srgbClr val="000000"/>
                </a:solidFill>
                <a:latin typeface="+mj-lt"/>
              </a:rPr>
              <a:t>đó các tiêu chí tại </a:t>
            </a:r>
            <a:r>
              <a:rPr lang="nb-NO" altLang="en-US" sz="3200" b="1" u="sng" dirty="0">
                <a:solidFill>
                  <a:srgbClr val="FF0000"/>
                </a:solidFill>
                <a:latin typeface="+mj-lt"/>
              </a:rPr>
              <a:t>Điều 5</a:t>
            </a:r>
            <a:r>
              <a:rPr lang="nb-NO" altLang="en-US" sz="3200" b="1" dirty="0">
                <a:solidFill>
                  <a:srgbClr val="000000"/>
                </a:solidFill>
                <a:latin typeface="+mj-lt"/>
              </a:rPr>
              <a:t> Quy định chuẩn NNGVCSGDPT đạt </a:t>
            </a:r>
            <a:r>
              <a:rPr lang="nb-NO" altLang="en-US" sz="3200" b="1" u="sng" dirty="0">
                <a:solidFill>
                  <a:srgbClr val="FF0000"/>
                </a:solidFill>
                <a:latin typeface="+mj-lt"/>
              </a:rPr>
              <a:t>mức tốt </a:t>
            </a:r>
            <a:r>
              <a:rPr lang="nb-NO" altLang="en-US" sz="3200" b="1" dirty="0">
                <a:solidFill>
                  <a:srgbClr val="000000"/>
                </a:solidFill>
                <a:latin typeface="+mj-lt"/>
              </a:rPr>
              <a:t>trở </a:t>
            </a:r>
            <a:r>
              <a:rPr lang="nb-NO" altLang="en-US" sz="3200" b="1" dirty="0" smtClean="0">
                <a:solidFill>
                  <a:srgbClr val="000000"/>
                </a:solidFill>
                <a:latin typeface="+mj-lt"/>
              </a:rPr>
              <a:t>lên </a:t>
            </a:r>
            <a:r>
              <a:rPr lang="nb-NO" altLang="en-US" sz="3200" b="1" dirty="0" smtClean="0">
                <a:solidFill>
                  <a:srgbClr val="008000"/>
                </a:solidFill>
                <a:latin typeface="+mj-lt"/>
              </a:rPr>
              <a:t>(TIÊU CHUẨN 2)</a:t>
            </a:r>
            <a:endParaRPr lang="nb-NO" altLang="en-US" sz="3200" b="1" dirty="0">
              <a:solidFill>
                <a:srgbClr val="008000"/>
              </a:solidFill>
              <a:latin typeface="+mj-lt"/>
            </a:endParaRPr>
          </a:p>
        </p:txBody>
      </p:sp>
      <p:sp>
        <p:nvSpPr>
          <p:cNvPr id="2" name="Rectangle 1"/>
          <p:cNvSpPr/>
          <p:nvPr/>
        </p:nvSpPr>
        <p:spPr>
          <a:xfrm>
            <a:off x="2192851" y="323220"/>
            <a:ext cx="8664039" cy="646331"/>
          </a:xfrm>
          <a:prstGeom prst="rect">
            <a:avLst/>
          </a:prstGeom>
        </p:spPr>
        <p:txBody>
          <a:bodyPr wrap="square">
            <a:spAutoFit/>
          </a:bodyPr>
          <a:lstStyle/>
          <a:p>
            <a:r>
              <a:rPr lang="nb-NO" altLang="en-US" sz="3600" smtClean="0">
                <a:solidFill>
                  <a:srgbClr val="002060"/>
                </a:solidFill>
                <a:latin typeface="+mj-lt"/>
              </a:rPr>
              <a:t>Yêu cầu, điều kiện để đạt chuẩn nghề nghiệp</a:t>
            </a:r>
            <a:endParaRPr lang="en-US" altLang="en-US" sz="3600" smtClean="0">
              <a:solidFill>
                <a:srgbClr val="002060"/>
              </a:solidFill>
              <a:latin typeface="+mj-l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2477" y="2094254"/>
            <a:ext cx="8085868" cy="923330"/>
          </a:xfrm>
          <a:prstGeom prst="rect">
            <a:avLst/>
          </a:prstGeom>
          <a:noFill/>
        </p:spPr>
        <p:txBody>
          <a:bodyPr wrap="none">
            <a:spAutoFit/>
          </a:bodyPr>
          <a:lstStyle/>
          <a:p>
            <a:pPr algn="ctr" fontAlgn="auto">
              <a:spcBef>
                <a:spcPts val="0"/>
              </a:spcBef>
              <a:spcAft>
                <a:spcPts val="0"/>
              </a:spcAft>
              <a:defRPr/>
            </a:pPr>
            <a:r>
              <a:rPr lang="en-US" sz="5400" b="1" dirty="0">
                <a:ln w="19050">
                  <a:solidFill>
                    <a:schemeClr val="tx2">
                      <a:tint val="1000"/>
                    </a:schemeClr>
                  </a:solidFill>
                  <a:prstDash val="solid"/>
                </a:ln>
                <a:solidFill>
                  <a:srgbClr val="C00000"/>
                </a:solidFill>
                <a:effectLst>
                  <a:outerShdw blurRad="50000" dist="50800" dir="7500000" algn="tl">
                    <a:srgbClr val="000000">
                      <a:shade val="5000"/>
                      <a:alpha val="35000"/>
                    </a:srgbClr>
                  </a:outerShdw>
                </a:effectLst>
                <a:latin typeface="Arial" charset="0"/>
                <a:cs typeface="Arial" charset="0"/>
              </a:rPr>
              <a:t>TRÂN TRỌNG CẢM </a:t>
            </a:r>
            <a:r>
              <a:rPr lang="en-US" sz="5400" b="1">
                <a:ln w="19050">
                  <a:solidFill>
                    <a:schemeClr val="tx2">
                      <a:tint val="1000"/>
                    </a:schemeClr>
                  </a:solidFill>
                  <a:prstDash val="solid"/>
                </a:ln>
                <a:solidFill>
                  <a:srgbClr val="C00000"/>
                </a:solidFill>
                <a:effectLst>
                  <a:outerShdw blurRad="50000" dist="50800" dir="7500000" algn="tl">
                    <a:srgbClr val="000000">
                      <a:shade val="5000"/>
                      <a:alpha val="35000"/>
                    </a:srgbClr>
                  </a:outerShdw>
                </a:effectLst>
                <a:latin typeface="Arial" charset="0"/>
                <a:cs typeface="Arial" charset="0"/>
              </a:rPr>
              <a:t>ƠN</a:t>
            </a:r>
            <a:r>
              <a:rPr lang="en-US" sz="5400" b="1" smtClean="0">
                <a:ln w="19050">
                  <a:solidFill>
                    <a:schemeClr val="tx2">
                      <a:tint val="1000"/>
                    </a:schemeClr>
                  </a:solidFill>
                  <a:prstDash val="solid"/>
                </a:ln>
                <a:solidFill>
                  <a:srgbClr val="C00000"/>
                </a:solidFill>
                <a:effectLst>
                  <a:outerShdw blurRad="50000" dist="50800" dir="7500000" algn="tl">
                    <a:srgbClr val="000000">
                      <a:shade val="5000"/>
                      <a:alpha val="35000"/>
                    </a:srgbClr>
                  </a:outerShdw>
                </a:effectLst>
                <a:latin typeface="Arial" charset="0"/>
                <a:cs typeface="Arial" charset="0"/>
              </a:rPr>
              <a:t>!</a:t>
            </a:r>
            <a:endParaRPr lang="en-US" sz="5400" b="1" dirty="0">
              <a:ln w="19050">
                <a:solidFill>
                  <a:schemeClr val="tx2">
                    <a:tint val="1000"/>
                  </a:schemeClr>
                </a:solidFill>
                <a:prstDash val="solid"/>
              </a:ln>
              <a:solidFill>
                <a:srgbClr val="C00000"/>
              </a:solidFill>
              <a:effectLst>
                <a:outerShdw blurRad="50000" dist="50800" dir="7500000" algn="tl">
                  <a:srgbClr val="000000">
                    <a:shade val="5000"/>
                    <a:alpha val="35000"/>
                  </a:srgbClr>
                </a:outerShdw>
              </a:effectLst>
              <a:latin typeface="Arial" charset="0"/>
              <a:cs typeface="Arial"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722289" y="1660525"/>
            <a:ext cx="1093309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457200" rtl="0" eaLnBrk="0" fontAlgn="base" latinLnBrk="0" hangingPunct="0">
              <a:lnSpc>
                <a:spcPct val="100000"/>
              </a:lnSpc>
              <a:spcBef>
                <a:spcPct val="0"/>
              </a:spcBef>
              <a:spcAft>
                <a:spcPct val="0"/>
              </a:spcAft>
              <a:buClrTx/>
              <a:buSzTx/>
              <a:buFontTx/>
              <a:buNone/>
              <a:tabLst/>
            </a:pPr>
            <a:r>
              <a:rPr kumimoji="0" lang="nb-NO" altLang="en-US" sz="3200" b="1" i="1" u="none" strike="noStrike" cap="none" normalizeH="0" baseline="0" smtClean="0">
                <a:ln>
                  <a:noFill/>
                </a:ln>
                <a:solidFill>
                  <a:srgbClr val="0000CC"/>
                </a:solidFill>
                <a:effectLst/>
                <a:latin typeface="+mj-lt"/>
                <a:ea typeface="Calibri" panose="020F0502020204030204" pitchFamily="34" charset="0"/>
                <a:cs typeface="Arial" panose="020B0604020202020204" pitchFamily="34" charset="0"/>
              </a:rPr>
              <a:t>Tuân thủ các quy định và rèn luyện về đạo đức nhà giáo; chia sẻ kinh nghiệm, hỗ trợ đồng nghiệp trong rèn luyện đạo đức và tạo dựng phong cách nhà giáo.</a:t>
            </a:r>
            <a:r>
              <a:rPr kumimoji="0" lang="en-GB" altLang="en-US" sz="3200" b="1" i="1" u="none" strike="noStrike" cap="none" normalizeH="0" baseline="0" smtClean="0">
                <a:ln>
                  <a:noFill/>
                </a:ln>
                <a:solidFill>
                  <a:srgbClr val="0000CC"/>
                </a:solidFill>
                <a:effectLst/>
                <a:latin typeface="+mj-lt"/>
                <a:cs typeface="Arial" panose="020B0604020202020204" pitchFamily="34" charset="0"/>
              </a:rPr>
              <a:t> </a:t>
            </a:r>
          </a:p>
        </p:txBody>
      </p:sp>
      <p:sp>
        <p:nvSpPr>
          <p:cNvPr id="6" name="Rectangle 5"/>
          <p:cNvSpPr/>
          <p:nvPr/>
        </p:nvSpPr>
        <p:spPr>
          <a:xfrm>
            <a:off x="2903591" y="570511"/>
            <a:ext cx="6635086" cy="610488"/>
          </a:xfrm>
          <a:prstGeom prst="rect">
            <a:avLst/>
          </a:prstGeom>
        </p:spPr>
        <p:txBody>
          <a:bodyPr wrap="none">
            <a:spAutoFit/>
          </a:bodyPr>
          <a:lstStyle/>
          <a:p>
            <a:pPr>
              <a:lnSpc>
                <a:spcPct val="115000"/>
              </a:lnSpc>
              <a:spcBef>
                <a:spcPts val="200"/>
              </a:spcBef>
              <a:spcAft>
                <a:spcPts val="200"/>
              </a:spcAft>
            </a:pPr>
            <a:r>
              <a:rPr lang="fr-FR" sz="3200" b="1" spc="-40" smtClean="0">
                <a:effectLst/>
              </a:rPr>
              <a:t>Tiêu chuẩn 1: </a:t>
            </a:r>
            <a:r>
              <a:rPr lang="nb-NO" sz="3200" b="1" spc="-40" smtClean="0">
                <a:solidFill>
                  <a:srgbClr val="FF0000"/>
                </a:solidFill>
                <a:effectLst/>
              </a:rPr>
              <a:t>Phẩm chất nhà giáo</a:t>
            </a:r>
            <a:endParaRPr lang="en-GB" sz="3200" b="1">
              <a:solidFill>
                <a:srgbClr val="FF0000"/>
              </a:solidFill>
              <a:effectLst/>
            </a:endParaRPr>
          </a:p>
        </p:txBody>
      </p:sp>
      <p:sp>
        <p:nvSpPr>
          <p:cNvPr id="7" name="Rectangle 6"/>
          <p:cNvSpPr/>
          <p:nvPr/>
        </p:nvSpPr>
        <p:spPr>
          <a:xfrm>
            <a:off x="1401495" y="3825621"/>
            <a:ext cx="5279587" cy="613245"/>
          </a:xfrm>
          <a:prstGeom prst="rect">
            <a:avLst/>
          </a:prstGeom>
        </p:spPr>
        <p:txBody>
          <a:bodyPr wrap="none">
            <a:spAutoFit/>
          </a:bodyPr>
          <a:lstStyle/>
          <a:p>
            <a:pPr algn="just">
              <a:lnSpc>
                <a:spcPct val="115000"/>
              </a:lnSpc>
              <a:spcBef>
                <a:spcPts val="600"/>
              </a:spcBef>
              <a:spcAft>
                <a:spcPts val="600"/>
              </a:spcAft>
            </a:pPr>
            <a:r>
              <a:rPr lang="fr-FR" sz="3200" b="1" smtClean="0">
                <a:solidFill>
                  <a:srgbClr val="7030A0"/>
                </a:solidFill>
                <a:effectLst/>
                <a:latin typeface="+mj-lt"/>
              </a:rPr>
              <a:t>Tiêu chí 1. </a:t>
            </a:r>
            <a:r>
              <a:rPr lang="fr-FR" altLang="en-US" sz="3200" b="1" smtClean="0">
                <a:solidFill>
                  <a:srgbClr val="FF0000"/>
                </a:solidFill>
                <a:latin typeface="+mj-lt"/>
                <a:ea typeface="Calibri" panose="020F0502020204030204" pitchFamily="34" charset="0"/>
              </a:rPr>
              <a:t>Đạo đức nhà giáo</a:t>
            </a:r>
            <a:r>
              <a:rPr lang="en-GB" altLang="en-US" sz="3200" b="1" smtClean="0">
                <a:solidFill>
                  <a:srgbClr val="FF0000"/>
                </a:solidFill>
                <a:latin typeface="+mj-lt"/>
              </a:rPr>
              <a:t> </a:t>
            </a:r>
          </a:p>
        </p:txBody>
      </p:sp>
      <p:sp>
        <p:nvSpPr>
          <p:cNvPr id="8" name="Rectangle 7"/>
          <p:cNvSpPr/>
          <p:nvPr/>
        </p:nvSpPr>
        <p:spPr>
          <a:xfrm>
            <a:off x="1401495" y="4530401"/>
            <a:ext cx="5829416" cy="613245"/>
          </a:xfrm>
          <a:prstGeom prst="rect">
            <a:avLst/>
          </a:prstGeom>
        </p:spPr>
        <p:txBody>
          <a:bodyPr wrap="none">
            <a:spAutoFit/>
          </a:bodyPr>
          <a:lstStyle/>
          <a:p>
            <a:pPr algn="just">
              <a:lnSpc>
                <a:spcPct val="115000"/>
              </a:lnSpc>
              <a:spcBef>
                <a:spcPts val="600"/>
              </a:spcBef>
              <a:spcAft>
                <a:spcPts val="600"/>
              </a:spcAft>
            </a:pPr>
            <a:r>
              <a:rPr lang="fr-FR" sz="3200" b="1" smtClean="0">
                <a:solidFill>
                  <a:srgbClr val="7030A0"/>
                </a:solidFill>
                <a:effectLst/>
                <a:latin typeface="+mj-lt"/>
              </a:rPr>
              <a:t>Tiêu chí 2. </a:t>
            </a:r>
            <a:r>
              <a:rPr lang="fr-FR" altLang="en-US" sz="3200" b="1" smtClean="0">
                <a:solidFill>
                  <a:srgbClr val="FF0000"/>
                </a:solidFill>
                <a:latin typeface="+mj-lt"/>
                <a:ea typeface="Calibri" panose="020F0502020204030204" pitchFamily="34" charset="0"/>
              </a:rPr>
              <a:t>Phong cách nhà giáo</a:t>
            </a:r>
            <a:r>
              <a:rPr lang="en-GB" altLang="en-US" sz="3200" b="1" smtClean="0">
                <a:solidFill>
                  <a:srgbClr val="FF0000"/>
                </a:solidFill>
                <a:latin typeface="+mj-lt"/>
              </a:rPr>
              <a:t> </a:t>
            </a:r>
          </a:p>
        </p:txBody>
      </p:sp>
    </p:spTree>
    <p:extLst>
      <p:ext uri="{BB962C8B-B14F-4D97-AF65-F5344CB8AC3E}">
        <p14:creationId xmlns:p14="http://schemas.microsoft.com/office/powerpoint/2010/main" val="121366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38507341"/>
              </p:ext>
            </p:extLst>
          </p:nvPr>
        </p:nvGraphicFramePr>
        <p:xfrm>
          <a:off x="241837" y="1751527"/>
          <a:ext cx="11632484" cy="4791879"/>
        </p:xfrm>
        <a:graphic>
          <a:graphicData uri="http://schemas.openxmlformats.org/drawingml/2006/table">
            <a:tbl>
              <a:tblPr firstRow="1" bandRow="1">
                <a:tableStyleId>{5940675A-B579-460E-94D1-54222C63F5DA}</a:tableStyleId>
              </a:tblPr>
              <a:tblGrid>
                <a:gridCol w="6970332">
                  <a:extLst>
                    <a:ext uri="{9D8B030D-6E8A-4147-A177-3AD203B41FA5}">
                      <a16:colId xmlns="" xmlns:a16="http://schemas.microsoft.com/office/drawing/2014/main" val="20000"/>
                    </a:ext>
                  </a:extLst>
                </a:gridCol>
                <a:gridCol w="4662152">
                  <a:extLst>
                    <a:ext uri="{9D8B030D-6E8A-4147-A177-3AD203B41FA5}">
                      <a16:colId xmlns="" xmlns:a16="http://schemas.microsoft.com/office/drawing/2014/main" val="20001"/>
                    </a:ext>
                  </a:extLst>
                </a:gridCol>
              </a:tblGrid>
              <a:tr h="4791879">
                <a:tc>
                  <a:txBody>
                    <a:bodyPr/>
                    <a:lstStyle/>
                    <a:p>
                      <a:pPr marL="342900" marR="0" lvl="0" indent="-342900" algn="just">
                        <a:lnSpc>
                          <a:spcPct val="115000"/>
                        </a:lnSpc>
                        <a:spcBef>
                          <a:spcPts val="480"/>
                        </a:spcBef>
                        <a:spcAft>
                          <a:spcPts val="480"/>
                        </a:spcAft>
                        <a:buFont typeface="Times New Roman" panose="02020603050405020304" pitchFamily="18" charset="0"/>
                        <a:buChar char="-"/>
                      </a:pPr>
                      <a:r>
                        <a:rPr lang="nb-NO" sz="2000">
                          <a:solidFill>
                            <a:srgbClr val="000000"/>
                          </a:solidFill>
                          <a:effectLst/>
                          <a:ea typeface="Times New Roman" panose="02020603050405020304" pitchFamily="18" charset="0"/>
                        </a:rPr>
                        <a:t>Bản đánh giá và phân loại giáo viên (phiếu đánh giá và phân loại viên chức) ghi nhận giáo viên hoàn thành xuất sắc nhiệm vụ; hoặc đạt danh hiệu chiến sĩ thi đua (nếu có)</a:t>
                      </a:r>
                      <a:r>
                        <a:rPr lang="pl-PL" sz="2000">
                          <a:solidFill>
                            <a:srgbClr val="000000"/>
                          </a:solidFill>
                          <a:effectLst/>
                          <a:ea typeface="Times New Roman" panose="02020603050405020304" pitchFamily="18" charset="0"/>
                        </a:rPr>
                        <a:t>; </a:t>
                      </a:r>
                      <a:endParaRPr lang="en-US" sz="2000" smtClean="0">
                        <a:solidFill>
                          <a:srgbClr val="000000"/>
                        </a:solidFill>
                        <a:effectLst/>
                        <a:ea typeface="Times New Roman" panose="02020603050405020304" pitchFamily="18" charset="0"/>
                      </a:endParaRPr>
                    </a:p>
                    <a:p>
                      <a:pPr marL="342900" marR="0" lvl="0" indent="-342900" algn="just">
                        <a:lnSpc>
                          <a:spcPct val="115000"/>
                        </a:lnSpc>
                        <a:spcBef>
                          <a:spcPts val="480"/>
                        </a:spcBef>
                        <a:spcAft>
                          <a:spcPts val="480"/>
                        </a:spcAft>
                        <a:buFont typeface="Times New Roman" panose="02020603050405020304" pitchFamily="18" charset="0"/>
                        <a:buChar char="-"/>
                      </a:pPr>
                      <a:r>
                        <a:rPr lang="pl-PL" sz="2000" kern="1200" smtClean="0">
                          <a:solidFill>
                            <a:schemeClr val="tx1"/>
                          </a:solidFill>
                          <a:effectLst/>
                          <a:latin typeface="+mn-lt"/>
                          <a:ea typeface="+mn-ea"/>
                          <a:cs typeface="+mn-cs"/>
                        </a:rPr>
                        <a:t>Thư cảm ơn, khen ngợi của cha mẹ học sinh/đồng nghiệp/nhóm chuyên môn/tổ chuyên môn/ban giám hiệu/các tổ chức cá nhân phản ảnh tích cực về giáo viên có phẩm chất đạo đức mẫu mực; hoặc giáo viên b</a:t>
                      </a:r>
                      <a:r>
                        <a:rPr lang="fr-FR" sz="2000" kern="1200" smtClean="0">
                          <a:solidFill>
                            <a:schemeClr val="tx1"/>
                          </a:solidFill>
                          <a:effectLst/>
                          <a:latin typeface="+mn-lt"/>
                          <a:ea typeface="+mn-ea"/>
                          <a:cs typeface="+mn-cs"/>
                        </a:rPr>
                        <a:t>áo cáo chuyên đề/ý kiến trao đổi, thảo luận trong nhóm chuyên môn/tổ chuyên môn/nhà trường về những kinh nghiệm trong rèn luyện, nâng cao phầm chất đạo đức; hoặc hình ảnh, tấm gương giáo viên cùng nhà trường vượt qua những khó khăn (do thiên tai, bão lũ…) để thực hiện mục tiêu và kế hoạch dạy học.</a:t>
                      </a:r>
                      <a:endParaRPr lang="en-GB" sz="2000">
                        <a:effectLst/>
                        <a:ea typeface="Times New Roman" panose="02020603050405020304" pitchFamily="18" charset="0"/>
                      </a:endParaRPr>
                    </a:p>
                  </a:txBody>
                  <a:tcPr marL="114300" marR="114300" marT="0" marB="0"/>
                </a:tc>
                <a:tc>
                  <a:txBody>
                    <a:bodyPr/>
                    <a:lstStyle/>
                    <a:p>
                      <a:endParaRPr lang="en-GB"/>
                    </a:p>
                  </a:txBody>
                  <a:tcPr/>
                </a:tc>
                <a:extLst>
                  <a:ext uri="{0D108BD9-81ED-4DB2-BD59-A6C34878D82A}">
                    <a16:rowId xmlns="" xmlns:a16="http://schemas.microsoft.com/office/drawing/2014/main" val="10000"/>
                  </a:ext>
                </a:extLst>
              </a:tr>
            </a:tbl>
          </a:graphicData>
        </a:graphic>
      </p:graphicFrame>
      <p:sp>
        <p:nvSpPr>
          <p:cNvPr id="5" name="Rectangle 4"/>
          <p:cNvSpPr/>
          <p:nvPr/>
        </p:nvSpPr>
        <p:spPr>
          <a:xfrm>
            <a:off x="241837" y="593948"/>
            <a:ext cx="11735515" cy="769441"/>
          </a:xfrm>
          <a:prstGeom prst="rect">
            <a:avLst/>
          </a:prstGeom>
        </p:spPr>
        <p:txBody>
          <a:bodyPr wrap="square">
            <a:spAutoFit/>
          </a:bodyPr>
          <a:lstStyle/>
          <a:p>
            <a:pPr algn="just"/>
            <a:r>
              <a:rPr lang="pl-PL" sz="2200" b="1" smtClean="0">
                <a:solidFill>
                  <a:srgbClr val="FF0000"/>
                </a:solidFill>
                <a:effectLst/>
                <a:latin typeface="Times New Roman" panose="02020603050405020304" pitchFamily="18" charset="0"/>
                <a:ea typeface="Calibri" panose="020F0502020204030204" pitchFamily="34" charset="0"/>
              </a:rPr>
              <a:t>Tốt: </a:t>
            </a:r>
            <a:r>
              <a:rPr lang="nb-NO" sz="2200" b="1" smtClean="0">
                <a:solidFill>
                  <a:srgbClr val="0070C0"/>
                </a:solidFill>
                <a:effectLst/>
                <a:latin typeface="Times New Roman" panose="02020603050405020304" pitchFamily="18" charset="0"/>
                <a:ea typeface="Calibri" panose="020F0502020204030204" pitchFamily="34" charset="0"/>
              </a:rPr>
              <a:t>Là tấm gương mẫu mực về đạo đức nhà giáo; chia sẻ kinh nghiệm, hỗ trợ đồng nghiệp trong rèn luyện đạo đức nhà giáo</a:t>
            </a:r>
            <a:endParaRPr lang="en-GB" sz="2200" b="1">
              <a:solidFill>
                <a:srgbClr val="0070C0"/>
              </a:solidFill>
            </a:endParaRPr>
          </a:p>
        </p:txBody>
      </p:sp>
      <p:sp>
        <p:nvSpPr>
          <p:cNvPr id="9" name="Rectangle 8"/>
          <p:cNvSpPr/>
          <p:nvPr/>
        </p:nvSpPr>
        <p:spPr>
          <a:xfrm>
            <a:off x="4265307" y="143440"/>
            <a:ext cx="3688574" cy="450508"/>
          </a:xfrm>
          <a:prstGeom prst="rect">
            <a:avLst/>
          </a:prstGeom>
        </p:spPr>
        <p:txBody>
          <a:bodyPr wrap="none">
            <a:spAutoFit/>
          </a:bodyPr>
          <a:lstStyle/>
          <a:p>
            <a:pPr algn="just">
              <a:lnSpc>
                <a:spcPct val="115000"/>
              </a:lnSpc>
              <a:spcBef>
                <a:spcPts val="600"/>
              </a:spcBef>
              <a:spcAft>
                <a:spcPts val="600"/>
              </a:spcAft>
            </a:pPr>
            <a:r>
              <a:rPr lang="fr-FR" sz="2200" b="1" smtClean="0">
                <a:solidFill>
                  <a:srgbClr val="7030A0"/>
                </a:solidFill>
                <a:effectLst/>
                <a:latin typeface="+mj-lt"/>
              </a:rPr>
              <a:t>Tiêu chí 1. </a:t>
            </a:r>
            <a:r>
              <a:rPr lang="fr-FR" altLang="en-US" sz="2200" b="1" smtClean="0">
                <a:solidFill>
                  <a:srgbClr val="FF0000"/>
                </a:solidFill>
                <a:latin typeface="+mj-lt"/>
                <a:ea typeface="Calibri" panose="020F0502020204030204" pitchFamily="34" charset="0"/>
              </a:rPr>
              <a:t>Đạo đức nhà giáo</a:t>
            </a:r>
            <a:r>
              <a:rPr lang="en-GB" altLang="en-US" sz="2200" b="1" smtClean="0">
                <a:solidFill>
                  <a:srgbClr val="FF0000"/>
                </a:solidFill>
                <a:latin typeface="+mj-lt"/>
              </a:rPr>
              <a:t> </a:t>
            </a:r>
          </a:p>
        </p:txBody>
      </p:sp>
      <p:sp>
        <p:nvSpPr>
          <p:cNvPr id="6" name="Rectangle 5"/>
          <p:cNvSpPr/>
          <p:nvPr/>
        </p:nvSpPr>
        <p:spPr>
          <a:xfrm>
            <a:off x="7259391" y="1751526"/>
            <a:ext cx="4614930" cy="4324261"/>
          </a:xfrm>
          <a:prstGeom prst="rect">
            <a:avLst/>
          </a:prstGeom>
        </p:spPr>
        <p:txBody>
          <a:bodyPr wrap="square">
            <a:spAutoFit/>
          </a:bodyPr>
          <a:lstStyle/>
          <a:p>
            <a:pPr algn="just"/>
            <a:r>
              <a:rPr lang="en-US" sz="2400" b="1" smtClean="0">
                <a:solidFill>
                  <a:srgbClr val="002060"/>
                </a:solidFill>
                <a:latin typeface="+mj-lt"/>
              </a:rPr>
              <a:t>- </a:t>
            </a:r>
            <a:r>
              <a:rPr lang="en-US" sz="2500" b="1" i="1" smtClean="0">
                <a:solidFill>
                  <a:srgbClr val="002060"/>
                </a:solidFill>
                <a:latin typeface="+mj-lt"/>
              </a:rPr>
              <a:t>Bảng đánh giá xếp loại GV của BGH về HTXS nhiệm vụ.</a:t>
            </a:r>
          </a:p>
          <a:p>
            <a:pPr algn="just"/>
            <a:r>
              <a:rPr lang="en-US" sz="2500" b="1" i="1" smtClean="0">
                <a:solidFill>
                  <a:srgbClr val="002060"/>
                </a:solidFill>
                <a:latin typeface="+mj-lt"/>
              </a:rPr>
              <a:t>- Giấy công nhận CSTĐ cơ sở.</a:t>
            </a:r>
          </a:p>
          <a:p>
            <a:pPr algn="just"/>
            <a:r>
              <a:rPr lang="en-US" sz="2500" b="1" i="1" smtClean="0">
                <a:solidFill>
                  <a:srgbClr val="002060"/>
                </a:solidFill>
                <a:latin typeface="+mj-lt"/>
              </a:rPr>
              <a:t>- Thư cảm ơn hoạt động vì cộng đồng.</a:t>
            </a:r>
          </a:p>
          <a:p>
            <a:pPr algn="just"/>
            <a:r>
              <a:rPr lang="en-US" sz="2500" b="1" i="1" smtClean="0">
                <a:solidFill>
                  <a:srgbClr val="002060"/>
                </a:solidFill>
                <a:latin typeface="+mj-lt"/>
              </a:rPr>
              <a:t>- SKKN được công nhận về giáo dục đạo đức HS qua công tác Chủ nhiệm.</a:t>
            </a:r>
          </a:p>
          <a:p>
            <a:pPr algn="just"/>
            <a:r>
              <a:rPr lang="en-US" sz="2500" b="1" i="1" smtClean="0">
                <a:solidFill>
                  <a:srgbClr val="002060"/>
                </a:solidFill>
                <a:latin typeface="+mj-lt"/>
              </a:rPr>
              <a:t>- BB tổ CM xây dựng tiết dạy GD NGLL về Vượt khó trong học tập và rèn luyện.</a:t>
            </a:r>
            <a:endParaRPr lang="en-US" sz="2500" b="1" i="1">
              <a:solidFill>
                <a:srgbClr val="002060"/>
              </a:solidFill>
              <a:latin typeface="+mj-lt"/>
            </a:endParaRPr>
          </a:p>
        </p:txBody>
      </p:sp>
    </p:spTree>
    <p:extLst>
      <p:ext uri="{BB962C8B-B14F-4D97-AF65-F5344CB8AC3E}">
        <p14:creationId xmlns:p14="http://schemas.microsoft.com/office/powerpoint/2010/main" val="6268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758031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91" y="0"/>
            <a:ext cx="10948417" cy="6858000"/>
          </a:xfrm>
          <a:prstGeom prst="rect">
            <a:avLst/>
          </a:prstGeom>
        </p:spPr>
      </p:pic>
    </p:spTree>
    <p:extLst>
      <p:ext uri="{BB962C8B-B14F-4D97-AF65-F5344CB8AC3E}">
        <p14:creationId xmlns:p14="http://schemas.microsoft.com/office/powerpoint/2010/main" val="19534944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762686335"/>
              </p:ext>
            </p:extLst>
          </p:nvPr>
        </p:nvGraphicFramePr>
        <p:xfrm>
          <a:off x="241837" y="1751527"/>
          <a:ext cx="11632484" cy="4810760"/>
        </p:xfrm>
        <a:graphic>
          <a:graphicData uri="http://schemas.openxmlformats.org/drawingml/2006/table">
            <a:tbl>
              <a:tblPr firstRow="1" bandRow="1">
                <a:tableStyleId>{5940675A-B579-460E-94D1-54222C63F5DA}</a:tableStyleId>
              </a:tblPr>
              <a:tblGrid>
                <a:gridCol w="6970332">
                  <a:extLst>
                    <a:ext uri="{9D8B030D-6E8A-4147-A177-3AD203B41FA5}">
                      <a16:colId xmlns="" xmlns:a16="http://schemas.microsoft.com/office/drawing/2014/main" val="20000"/>
                    </a:ext>
                  </a:extLst>
                </a:gridCol>
                <a:gridCol w="4662152">
                  <a:extLst>
                    <a:ext uri="{9D8B030D-6E8A-4147-A177-3AD203B41FA5}">
                      <a16:colId xmlns="" xmlns:a16="http://schemas.microsoft.com/office/drawing/2014/main" val="20001"/>
                    </a:ext>
                  </a:extLst>
                </a:gridCol>
              </a:tblGrid>
              <a:tr h="4791879">
                <a:tc>
                  <a:txBody>
                    <a:bodyPr/>
                    <a:lstStyle/>
                    <a:p>
                      <a:pPr marL="342900" marR="0" lvl="0" indent="-342900" algn="just">
                        <a:lnSpc>
                          <a:spcPct val="115000"/>
                        </a:lnSpc>
                        <a:spcBef>
                          <a:spcPts val="480"/>
                        </a:spcBef>
                        <a:spcAft>
                          <a:spcPts val="480"/>
                        </a:spcAft>
                        <a:buFont typeface="Times New Roman" panose="02020603050405020304" pitchFamily="18" charset="0"/>
                        <a:buChar char="-"/>
                      </a:pPr>
                      <a:r>
                        <a:rPr lang="nb-NO" sz="2000">
                          <a:solidFill>
                            <a:srgbClr val="000000"/>
                          </a:solidFill>
                          <a:effectLst/>
                          <a:ea typeface="Times New Roman" panose="02020603050405020304" pitchFamily="18" charset="0"/>
                        </a:rPr>
                        <a:t>Bản đánh giá và phân loại giáo viên (phiếu đánh giá và phân loại viên chức) ghi nhận giáo viên hoàn thành xuất sắc nhiệm vụ; hoặc đạt danh hiệu chiến sĩ thi đua (nếu có)</a:t>
                      </a:r>
                      <a:r>
                        <a:rPr lang="pl-PL" sz="2000">
                          <a:solidFill>
                            <a:srgbClr val="000000"/>
                          </a:solidFill>
                          <a:effectLst/>
                          <a:ea typeface="Times New Roman" panose="02020603050405020304" pitchFamily="18" charset="0"/>
                        </a:rPr>
                        <a:t>; </a:t>
                      </a:r>
                      <a:endParaRPr lang="en-US" sz="2000" smtClean="0">
                        <a:solidFill>
                          <a:srgbClr val="000000"/>
                        </a:solidFill>
                        <a:effectLst/>
                        <a:ea typeface="Times New Roman" panose="02020603050405020304" pitchFamily="18" charset="0"/>
                      </a:endParaRPr>
                    </a:p>
                    <a:p>
                      <a:pPr marL="342900" marR="0" lvl="0" indent="-342900" algn="just">
                        <a:lnSpc>
                          <a:spcPct val="115000"/>
                        </a:lnSpc>
                        <a:spcBef>
                          <a:spcPts val="480"/>
                        </a:spcBef>
                        <a:spcAft>
                          <a:spcPts val="480"/>
                        </a:spcAft>
                        <a:buFont typeface="Times New Roman" panose="02020603050405020304" pitchFamily="18" charset="0"/>
                        <a:buChar char="-"/>
                      </a:pPr>
                      <a:r>
                        <a:rPr lang="pl-PL" sz="2000" kern="1200" smtClean="0">
                          <a:solidFill>
                            <a:schemeClr val="tx1"/>
                          </a:solidFill>
                          <a:effectLst/>
                          <a:latin typeface="+mn-lt"/>
                          <a:ea typeface="+mn-ea"/>
                          <a:cs typeface="+mn-cs"/>
                        </a:rPr>
                        <a:t>Giấy khen/biên bản họp/ý kiến ghi nhận của đồng nghiệp/nhóm chuyên môn/tổ chuyên môn/ban giám hiệu/cấp trên/cha mẹ học sinh về việc giáo viên có phong cách mẫu mực trong thực hiện nhiệm vụ dạy học, giáo dục;</a:t>
                      </a:r>
                      <a:endParaRPr lang="en-US" sz="2000" kern="1200" smtClean="0">
                        <a:solidFill>
                          <a:schemeClr val="tx1"/>
                        </a:solidFill>
                        <a:effectLst/>
                        <a:latin typeface="+mn-lt"/>
                        <a:ea typeface="+mn-ea"/>
                        <a:cs typeface="+mn-cs"/>
                      </a:endParaRPr>
                    </a:p>
                    <a:p>
                      <a:pPr marL="342900" marR="0" lvl="0" indent="-342900" algn="just">
                        <a:lnSpc>
                          <a:spcPct val="115000"/>
                        </a:lnSpc>
                        <a:spcBef>
                          <a:spcPts val="480"/>
                        </a:spcBef>
                        <a:spcAft>
                          <a:spcPts val="480"/>
                        </a:spcAft>
                        <a:buFont typeface="Times New Roman" panose="02020603050405020304" pitchFamily="18" charset="0"/>
                        <a:buChar char="-"/>
                      </a:pPr>
                      <a:r>
                        <a:rPr lang="pl-PL" sz="2000" kern="1200" smtClean="0">
                          <a:solidFill>
                            <a:schemeClr val="tx1"/>
                          </a:solidFill>
                          <a:effectLst/>
                          <a:latin typeface="+mn-lt"/>
                          <a:ea typeface="+mn-ea"/>
                          <a:cs typeface="+mn-cs"/>
                        </a:rPr>
                        <a:t>Kết quả học tập, rèn luyện của học sinh lớp dạy/chủ  nhiệm có sự tiến bộ/vượt mục tiêu đề ra; hoặc giáo viên có ý kiến chia sẻ tại buổi họp  nhóm chuyên môn/tổ chuyên môn/hội đồng nhà trường về kinh nghiệm, biện pháp, cách thức tạo dựng phong cách nhà giáo phù hợp tình hình thực tiễn của nhà trường, địa phương và quy định của ngành. </a:t>
                      </a:r>
                      <a:endParaRPr lang="en-GB" sz="2000">
                        <a:effectLst/>
                        <a:ea typeface="Times New Roman" panose="02020603050405020304" pitchFamily="18" charset="0"/>
                      </a:endParaRPr>
                    </a:p>
                  </a:txBody>
                  <a:tcPr marL="114300" marR="114300" marT="0" marB="0"/>
                </a:tc>
                <a:tc>
                  <a:txBody>
                    <a:bodyPr/>
                    <a:lstStyle/>
                    <a:p>
                      <a:endParaRPr lang="en-GB" sz="2000"/>
                    </a:p>
                  </a:txBody>
                  <a:tcPr/>
                </a:tc>
                <a:extLst>
                  <a:ext uri="{0D108BD9-81ED-4DB2-BD59-A6C34878D82A}">
                    <a16:rowId xmlns="" xmlns:a16="http://schemas.microsoft.com/office/drawing/2014/main" val="10000"/>
                  </a:ext>
                </a:extLst>
              </a:tr>
            </a:tbl>
          </a:graphicData>
        </a:graphic>
      </p:graphicFrame>
      <p:sp>
        <p:nvSpPr>
          <p:cNvPr id="5" name="Rectangle 4"/>
          <p:cNvSpPr/>
          <p:nvPr/>
        </p:nvSpPr>
        <p:spPr>
          <a:xfrm>
            <a:off x="241837" y="593948"/>
            <a:ext cx="11735515" cy="830997"/>
          </a:xfrm>
          <a:prstGeom prst="rect">
            <a:avLst/>
          </a:prstGeom>
        </p:spPr>
        <p:txBody>
          <a:bodyPr wrap="square">
            <a:spAutoFit/>
          </a:bodyPr>
          <a:lstStyle/>
          <a:p>
            <a:pPr algn="just"/>
            <a:r>
              <a:rPr lang="pl-PL" sz="2200" b="1" smtClean="0">
                <a:solidFill>
                  <a:srgbClr val="FF0000"/>
                </a:solidFill>
                <a:effectLst/>
                <a:latin typeface="+mj-lt"/>
                <a:ea typeface="Calibri" panose="020F0502020204030204" pitchFamily="34" charset="0"/>
              </a:rPr>
              <a:t>Tốt: </a:t>
            </a:r>
            <a:r>
              <a:rPr lang="pl-PL" sz="2400" b="1">
                <a:solidFill>
                  <a:srgbClr val="0000CC"/>
                </a:solidFill>
                <a:latin typeface="+mj-lt"/>
              </a:rPr>
              <a:t>Là tấm gương mẫu mực về phong cách nhà giáo; ảnh hưởng tốt và hỗ trợ đồng nghiệp hình thành phong cách nhà </a:t>
            </a:r>
            <a:r>
              <a:rPr lang="pl-PL" sz="2400" b="1" smtClean="0">
                <a:solidFill>
                  <a:srgbClr val="0000CC"/>
                </a:solidFill>
                <a:latin typeface="+mj-lt"/>
              </a:rPr>
              <a:t>giáo</a:t>
            </a:r>
            <a:r>
              <a:rPr lang="en-US" sz="2400" b="1" smtClean="0">
                <a:solidFill>
                  <a:srgbClr val="0000CC"/>
                </a:solidFill>
                <a:latin typeface="+mj-lt"/>
              </a:rPr>
              <a:t>.</a:t>
            </a:r>
            <a:endParaRPr lang="en-GB" sz="2200" b="1">
              <a:solidFill>
                <a:srgbClr val="0000CC"/>
              </a:solidFill>
              <a:latin typeface="+mj-lt"/>
            </a:endParaRPr>
          </a:p>
        </p:txBody>
      </p:sp>
      <p:sp>
        <p:nvSpPr>
          <p:cNvPr id="9" name="Rectangle 8"/>
          <p:cNvSpPr/>
          <p:nvPr/>
        </p:nvSpPr>
        <p:spPr>
          <a:xfrm>
            <a:off x="4075352" y="143440"/>
            <a:ext cx="4068486" cy="450508"/>
          </a:xfrm>
          <a:prstGeom prst="rect">
            <a:avLst/>
          </a:prstGeom>
        </p:spPr>
        <p:txBody>
          <a:bodyPr wrap="none">
            <a:spAutoFit/>
          </a:bodyPr>
          <a:lstStyle/>
          <a:p>
            <a:pPr algn="just">
              <a:lnSpc>
                <a:spcPct val="115000"/>
              </a:lnSpc>
              <a:spcBef>
                <a:spcPts val="600"/>
              </a:spcBef>
              <a:spcAft>
                <a:spcPts val="600"/>
              </a:spcAft>
            </a:pPr>
            <a:r>
              <a:rPr lang="fr-FR" sz="2200" b="1" smtClean="0">
                <a:solidFill>
                  <a:srgbClr val="7030A0"/>
                </a:solidFill>
                <a:effectLst/>
                <a:latin typeface="+mj-lt"/>
              </a:rPr>
              <a:t>Tiêu chí 2. </a:t>
            </a:r>
            <a:r>
              <a:rPr lang="fr-FR" altLang="en-US" sz="2200" b="1" smtClean="0">
                <a:solidFill>
                  <a:srgbClr val="FF0000"/>
                </a:solidFill>
                <a:latin typeface="+mj-lt"/>
                <a:ea typeface="Calibri" panose="020F0502020204030204" pitchFamily="34" charset="0"/>
              </a:rPr>
              <a:t>Phong cách nhà giáo</a:t>
            </a:r>
            <a:r>
              <a:rPr lang="en-GB" altLang="en-US" sz="2200" b="1" smtClean="0">
                <a:solidFill>
                  <a:srgbClr val="FF0000"/>
                </a:solidFill>
                <a:latin typeface="+mj-lt"/>
              </a:rPr>
              <a:t> </a:t>
            </a:r>
          </a:p>
        </p:txBody>
      </p:sp>
      <p:sp>
        <p:nvSpPr>
          <p:cNvPr id="6" name="Rectangle 5"/>
          <p:cNvSpPr/>
          <p:nvPr/>
        </p:nvSpPr>
        <p:spPr>
          <a:xfrm>
            <a:off x="7259391" y="1751526"/>
            <a:ext cx="4614930" cy="4324261"/>
          </a:xfrm>
          <a:prstGeom prst="rect">
            <a:avLst/>
          </a:prstGeom>
        </p:spPr>
        <p:txBody>
          <a:bodyPr wrap="square">
            <a:spAutoFit/>
          </a:bodyPr>
          <a:lstStyle/>
          <a:p>
            <a:pPr algn="just"/>
            <a:r>
              <a:rPr lang="en-US" sz="2400" b="1" smtClean="0">
                <a:solidFill>
                  <a:srgbClr val="002060"/>
                </a:solidFill>
                <a:latin typeface="+mj-lt"/>
              </a:rPr>
              <a:t>- </a:t>
            </a:r>
            <a:r>
              <a:rPr lang="en-US" sz="2500" b="1" i="1" smtClean="0">
                <a:solidFill>
                  <a:srgbClr val="002060"/>
                </a:solidFill>
                <a:latin typeface="+mj-lt"/>
              </a:rPr>
              <a:t>Bảng đánh giá xếp loại GV của BGH </a:t>
            </a:r>
            <a:r>
              <a:rPr lang="en-US" sz="2500" b="1" i="1">
                <a:solidFill>
                  <a:srgbClr val="002060"/>
                </a:solidFill>
                <a:latin typeface="+mj-lt"/>
              </a:rPr>
              <a:t>về HTXS nhiệm vụ</a:t>
            </a:r>
            <a:r>
              <a:rPr lang="en-US" sz="2500" b="1" i="1" smtClean="0">
                <a:solidFill>
                  <a:srgbClr val="002060"/>
                </a:solidFill>
                <a:latin typeface="+mj-lt"/>
              </a:rPr>
              <a:t>.</a:t>
            </a:r>
          </a:p>
          <a:p>
            <a:pPr algn="just"/>
            <a:r>
              <a:rPr lang="en-US" sz="2500" b="1" i="1" smtClean="0">
                <a:solidFill>
                  <a:srgbClr val="002060"/>
                </a:solidFill>
                <a:latin typeface="+mj-lt"/>
              </a:rPr>
              <a:t>- Giấy công nhận CSTĐ cơ sở.</a:t>
            </a:r>
          </a:p>
          <a:p>
            <a:pPr algn="just"/>
            <a:r>
              <a:rPr lang="en-US" sz="2500" b="1" i="1" smtClean="0">
                <a:solidFill>
                  <a:srgbClr val="002060"/>
                </a:solidFill>
                <a:latin typeface="+mj-lt"/>
              </a:rPr>
              <a:t>- BB các hoạt động xây dựng tác phong nhà giáo lành mạnh của HĐSP, Công Đoàn, tổ CM.</a:t>
            </a:r>
          </a:p>
          <a:p>
            <a:pPr algn="just"/>
            <a:r>
              <a:rPr lang="en-US" sz="2500" b="1" i="1" smtClean="0">
                <a:solidFill>
                  <a:srgbClr val="002060"/>
                </a:solidFill>
                <a:latin typeface="+mj-lt"/>
              </a:rPr>
              <a:t>- Chứng nhận hiến máu nhân đạo.</a:t>
            </a:r>
          </a:p>
          <a:p>
            <a:pPr algn="just"/>
            <a:r>
              <a:rPr lang="en-US" sz="2500" b="1" i="1" smtClean="0">
                <a:solidFill>
                  <a:srgbClr val="002060"/>
                </a:solidFill>
                <a:latin typeface="+mj-lt"/>
              </a:rPr>
              <a:t>- Bảng nhận xét loại Tốt của địa bàn dân cư đối với Công chức, viên chức.</a:t>
            </a:r>
            <a:endParaRPr lang="en-US" sz="2500" b="1" i="1">
              <a:solidFill>
                <a:srgbClr val="002060"/>
              </a:solidFill>
              <a:latin typeface="+mj-lt"/>
            </a:endParaRPr>
          </a:p>
        </p:txBody>
      </p:sp>
    </p:spTree>
    <p:extLst>
      <p:ext uri="{BB962C8B-B14F-4D97-AF65-F5344CB8AC3E}">
        <p14:creationId xmlns:p14="http://schemas.microsoft.com/office/powerpoint/2010/main" val="418969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1273</TotalTime>
  <Words>4786</Words>
  <Application>Microsoft Office PowerPoint</Application>
  <PresentationFormat>Widescreen</PresentationFormat>
  <Paragraphs>201</Paragraphs>
  <Slides>40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MS Gothic</vt:lpstr>
      <vt:lpstr>Arial</vt:lpstr>
      <vt:lpstr>Calibri</vt:lpstr>
      <vt:lpstr>Courier New</vt:lpstr>
      <vt:lpstr>Times New Roman</vt:lpstr>
      <vt:lpstr>Wingdings 3</vt:lpstr>
      <vt:lpstr>Office Theme</vt:lpstr>
      <vt:lpstr>BỘ GIÁO DỤC VÀ ĐÀO TẠO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BỘ GIÁO DỤC VÀ ĐÀO TẠO</dc:title>
  <dc:creator>Admin</dc:creator>
  <cp:lastModifiedBy>My PC</cp:lastModifiedBy>
  <cp:revision>120</cp:revision>
  <dcterms:created xsi:type="dcterms:W3CDTF">2018-11-24T01:38:23Z</dcterms:created>
  <dcterms:modified xsi:type="dcterms:W3CDTF">2018-12-12T03:51:47Z</dcterms:modified>
</cp:coreProperties>
</file>